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351" r:id="rId2"/>
    <p:sldId id="327" r:id="rId3"/>
    <p:sldId id="258" r:id="rId4"/>
    <p:sldId id="349" r:id="rId5"/>
    <p:sldId id="366" r:id="rId6"/>
    <p:sldId id="367" r:id="rId7"/>
    <p:sldId id="352" r:id="rId8"/>
    <p:sldId id="373" r:id="rId9"/>
    <p:sldId id="356" r:id="rId10"/>
    <p:sldId id="357" r:id="rId11"/>
    <p:sldId id="378" r:id="rId12"/>
    <p:sldId id="375" r:id="rId13"/>
    <p:sldId id="377" r:id="rId14"/>
    <p:sldId id="374" r:id="rId15"/>
    <p:sldId id="370" r:id="rId16"/>
    <p:sldId id="371" r:id="rId17"/>
    <p:sldId id="372" r:id="rId18"/>
    <p:sldId id="382" r:id="rId19"/>
    <p:sldId id="353" r:id="rId20"/>
    <p:sldId id="358" r:id="rId21"/>
    <p:sldId id="359" r:id="rId22"/>
    <p:sldId id="383" r:id="rId23"/>
    <p:sldId id="384" r:id="rId24"/>
    <p:sldId id="360" r:id="rId25"/>
    <p:sldId id="385" r:id="rId26"/>
    <p:sldId id="386" r:id="rId27"/>
    <p:sldId id="354" r:id="rId28"/>
    <p:sldId id="362" r:id="rId29"/>
    <p:sldId id="328" r:id="rId30"/>
    <p:sldId id="369" r:id="rId31"/>
    <p:sldId id="376" r:id="rId32"/>
    <p:sldId id="37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36A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6" autoAdjust="0"/>
    <p:restoredTop sz="81455" autoAdjust="0"/>
  </p:normalViewPr>
  <p:slideViewPr>
    <p:cSldViewPr snapToGrid="0">
      <p:cViewPr varScale="1">
        <p:scale>
          <a:sx n="69" d="100"/>
          <a:sy n="69" d="100"/>
        </p:scale>
        <p:origin x="13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E19C9-E7F6-4F83-9E38-AD59D019067C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096C1-1C76-449F-9715-409FC59D7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6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6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09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1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32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3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3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518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51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14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53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4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5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1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787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6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15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While filter pruning has been applied extensively to achieve compact deep networks with reduced computation [19, 57, 66], its application to prevent transfer of incompatible knowledge is underexplored.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75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67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7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5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AdAM</a:t>
            </a:r>
            <a:r>
              <a:rPr lang="en-US" altLang="ko-KR" dirty="0"/>
              <a:t> [75] proposes a modulation based method to identify the source knowledge important for the target domain, and preserves the knowledge for adaptation.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9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While filter pruning has been applied extensively to achieve compact deep networks with reduced computation, its application to prevent transfer of incompatible knowledge is underexplored.</a:t>
            </a:r>
          </a:p>
          <a:p>
            <a:endParaRPr lang="en-US" altLang="ko-KR" dirty="0"/>
          </a:p>
          <a:p>
            <a:r>
              <a:rPr lang="en-US" altLang="ko-KR" dirty="0"/>
              <a:t>Extensive experiments show that our method effectively removes incompatible knowledge and consistently improves the generative quality, including challenging setups where source and target domains are dissimilar.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80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8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096C1-1C76-449F-9715-409FC59D73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1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0CEB7-04EC-4A5D-A76C-51932A7531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50276" y="2512608"/>
            <a:ext cx="5691447" cy="916392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257E08-6429-43B9-995D-507366E13A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81301" y="3719945"/>
            <a:ext cx="3829396" cy="52370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부제목을 입력하세요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A01EB-A874-430E-8EE6-76AC128D94D8}"/>
              </a:ext>
            </a:extLst>
          </p:cNvPr>
          <p:cNvSpPr/>
          <p:nvPr userDrawn="1"/>
        </p:nvSpPr>
        <p:spPr>
          <a:xfrm>
            <a:off x="-1" y="1276350"/>
            <a:ext cx="9335193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AC520A-768F-4E33-92D5-C1DE814333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86" y="965250"/>
            <a:ext cx="1206214" cy="802200"/>
          </a:xfrm>
          <a:prstGeom prst="rect">
            <a:avLst/>
          </a:prstGeom>
        </p:spPr>
      </p:pic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09273CC-7762-4673-8F3F-6D9FF5FB6CDB}"/>
              </a:ext>
            </a:extLst>
          </p:cNvPr>
          <p:cNvSpPr/>
          <p:nvPr userDrawn="1"/>
        </p:nvSpPr>
        <p:spPr>
          <a:xfrm>
            <a:off x="9333530" y="1276350"/>
            <a:ext cx="144000" cy="18000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A8ED094D-B623-4D25-A52B-3769563936D3}"/>
              </a:ext>
            </a:extLst>
          </p:cNvPr>
          <p:cNvSpPr/>
          <p:nvPr userDrawn="1"/>
        </p:nvSpPr>
        <p:spPr>
          <a:xfrm flipH="1">
            <a:off x="10719795" y="1284655"/>
            <a:ext cx="144000" cy="172800"/>
          </a:xfrm>
          <a:prstGeom prst="rtTriangle">
            <a:avLst/>
          </a:prstGeom>
          <a:solidFill>
            <a:srgbClr val="26336A"/>
          </a:solidFill>
          <a:ln>
            <a:solidFill>
              <a:srgbClr val="2633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DA199E-AD3F-46A8-A138-E10C7C36F795}"/>
              </a:ext>
            </a:extLst>
          </p:cNvPr>
          <p:cNvSpPr/>
          <p:nvPr userDrawn="1"/>
        </p:nvSpPr>
        <p:spPr>
          <a:xfrm>
            <a:off x="10874301" y="1277455"/>
            <a:ext cx="1314524" cy="180000"/>
          </a:xfrm>
          <a:prstGeom prst="rect">
            <a:avLst/>
          </a:prstGeom>
          <a:solidFill>
            <a:srgbClr val="26336A"/>
          </a:solidFill>
          <a:ln>
            <a:solidFill>
              <a:srgbClr val="2633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05DA8723-9FBD-46FC-9682-8D122DDAA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84253" y="5172218"/>
            <a:ext cx="2933700" cy="442912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날짜를 입력하세요</a:t>
            </a:r>
          </a:p>
        </p:txBody>
      </p:sp>
      <p:sp>
        <p:nvSpPr>
          <p:cNvPr id="11" name="텍스트 개체 틀 37">
            <a:extLst>
              <a:ext uri="{FF2B5EF4-FFF2-40B4-BE49-F238E27FC236}">
                <a16:creationId xmlns:a16="http://schemas.microsoft.com/office/drawing/2014/main" id="{7164DC40-B3D1-4719-B9B2-62F660E582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4253" y="5671294"/>
            <a:ext cx="2933700" cy="442912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발표자를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1271C-E1A5-2E49-7F5A-CBB0C9B0CCE7}"/>
              </a:ext>
            </a:extLst>
          </p:cNvPr>
          <p:cNvSpPr txBox="1"/>
          <p:nvPr userDrawn="1"/>
        </p:nvSpPr>
        <p:spPr>
          <a:xfrm>
            <a:off x="131618" y="6414009"/>
            <a:ext cx="3808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26336A"/>
                </a:solidFill>
              </a:rPr>
              <a:t>Artificial General Intelligence Lab.</a:t>
            </a:r>
            <a:endParaRPr lang="ko-KR" altLang="en-US" sz="1400" b="1">
              <a:solidFill>
                <a:srgbClr val="26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9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A481E9-1433-4D6A-9077-941ECC119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83137-C13E-4585-A054-82FC9B30C7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160D554B-C036-43C0-B462-7A6AF1147AE1}"/>
              </a:ext>
            </a:extLst>
          </p:cNvPr>
          <p:cNvSpPr/>
          <p:nvPr userDrawn="1"/>
        </p:nvSpPr>
        <p:spPr>
          <a:xfrm>
            <a:off x="1525538" y="3481463"/>
            <a:ext cx="2715186" cy="31254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DDBC-0CE8-4268-9B29-183CC2F04D2C}"/>
              </a:ext>
            </a:extLst>
          </p:cNvPr>
          <p:cNvSpPr txBox="1"/>
          <p:nvPr userDrawn="1"/>
        </p:nvSpPr>
        <p:spPr>
          <a:xfrm>
            <a:off x="1590999" y="3036585"/>
            <a:ext cx="27151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rPr>
              <a:t>Contents</a:t>
            </a:r>
            <a:endParaRPr lang="ko-KR" altLang="en-US" sz="4500" b="1" dirty="0">
              <a:solidFill>
                <a:srgbClr val="26336A"/>
              </a:solidFill>
              <a:latin typeface="+mn-lt"/>
              <a:ea typeface="넥슨 풋볼고딕 L" panose="020B0303000000000000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D64FE3-A78D-4E3C-9267-F6233C317A61}"/>
              </a:ext>
            </a:extLst>
          </p:cNvPr>
          <p:cNvGrpSpPr/>
          <p:nvPr userDrawn="1"/>
        </p:nvGrpSpPr>
        <p:grpSpPr>
          <a:xfrm>
            <a:off x="5501640" y="1612636"/>
            <a:ext cx="5181600" cy="747090"/>
            <a:chOff x="5501640" y="1621025"/>
            <a:chExt cx="5181600" cy="747090"/>
          </a:xfrm>
        </p:grpSpPr>
        <p:sp>
          <p:nvSpPr>
            <p:cNvPr id="46" name="사각형: 둥근 모서리 27">
              <a:extLst>
                <a:ext uri="{FF2B5EF4-FFF2-40B4-BE49-F238E27FC236}">
                  <a16:creationId xmlns:a16="http://schemas.microsoft.com/office/drawing/2014/main" id="{6E8FDB67-1F33-43A6-B860-713F83A5D058}"/>
                </a:ext>
              </a:extLst>
            </p:cNvPr>
            <p:cNvSpPr/>
            <p:nvPr userDrawn="1"/>
          </p:nvSpPr>
          <p:spPr>
            <a:xfrm>
              <a:off x="5501640" y="1621025"/>
              <a:ext cx="5181600" cy="747090"/>
            </a:xfrm>
            <a:custGeom>
              <a:avLst/>
              <a:gdLst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24517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69761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37565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1600" h="747090">
                  <a:moveTo>
                    <a:pt x="0" y="124517"/>
                  </a:moveTo>
                  <a:cubicBezTo>
                    <a:pt x="0" y="55748"/>
                    <a:pt x="55748" y="0"/>
                    <a:pt x="124517" y="0"/>
                  </a:cubicBezTo>
                  <a:lnTo>
                    <a:pt x="5057083" y="0"/>
                  </a:lnTo>
                  <a:cubicBezTo>
                    <a:pt x="5125852" y="0"/>
                    <a:pt x="5181600" y="55748"/>
                    <a:pt x="5181600" y="124517"/>
                  </a:cubicBezTo>
                  <a:lnTo>
                    <a:pt x="5181600" y="622573"/>
                  </a:lnTo>
                  <a:cubicBezTo>
                    <a:pt x="5181600" y="691342"/>
                    <a:pt x="5125852" y="747090"/>
                    <a:pt x="5057083" y="747090"/>
                  </a:cubicBezTo>
                  <a:lnTo>
                    <a:pt x="174524" y="747090"/>
                  </a:lnTo>
                  <a:cubicBezTo>
                    <a:pt x="105755" y="747090"/>
                    <a:pt x="0" y="691342"/>
                    <a:pt x="0" y="622573"/>
                  </a:cubicBezTo>
                  <a:lnTo>
                    <a:pt x="0" y="12451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EF8D6CA-4597-4A1C-A7A4-614202CF22CD}"/>
                </a:ext>
              </a:extLst>
            </p:cNvPr>
            <p:cNvSpPr/>
            <p:nvPr/>
          </p:nvSpPr>
          <p:spPr>
            <a:xfrm>
              <a:off x="5501640" y="1621025"/>
              <a:ext cx="201146" cy="747090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236600-9CE2-4C78-B867-364A1D7300DD}"/>
                </a:ext>
              </a:extLst>
            </p:cNvPr>
            <p:cNvSpPr txBox="1"/>
            <p:nvPr userDrawn="1"/>
          </p:nvSpPr>
          <p:spPr>
            <a:xfrm>
              <a:off x="5816267" y="1717571"/>
              <a:ext cx="642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넥슨 풋볼고딕 L" panose="020B0303000000000000" pitchFamily="34" charset="-127"/>
                </a:rPr>
                <a:t>01</a:t>
              </a:r>
              <a:endParaRPr lang="ko-KR" altLang="en-US" sz="30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F22F4FDB-19E0-4741-A6EC-35EEAA47EE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72343" y="1736799"/>
            <a:ext cx="3900055" cy="49876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D9B009-9CB3-4273-90D5-C2C8F3B43361}"/>
              </a:ext>
            </a:extLst>
          </p:cNvPr>
          <p:cNvGrpSpPr/>
          <p:nvPr userDrawn="1"/>
        </p:nvGrpSpPr>
        <p:grpSpPr>
          <a:xfrm>
            <a:off x="5501640" y="2576912"/>
            <a:ext cx="5181600" cy="747090"/>
            <a:chOff x="5501640" y="2585301"/>
            <a:chExt cx="5181600" cy="74709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9B16CD7-2DE4-4C0B-8491-FFD01A449315}"/>
                </a:ext>
              </a:extLst>
            </p:cNvPr>
            <p:cNvGrpSpPr/>
            <p:nvPr userDrawn="1"/>
          </p:nvGrpSpPr>
          <p:grpSpPr>
            <a:xfrm>
              <a:off x="5501640" y="2585301"/>
              <a:ext cx="5181600" cy="747090"/>
              <a:chOff x="5400675" y="1443318"/>
              <a:chExt cx="5181600" cy="1084729"/>
            </a:xfrm>
          </p:grpSpPr>
          <p:sp>
            <p:nvSpPr>
              <p:cNvPr id="53" name="사각형: 둥근 모서리 27">
                <a:extLst>
                  <a:ext uri="{FF2B5EF4-FFF2-40B4-BE49-F238E27FC236}">
                    <a16:creationId xmlns:a16="http://schemas.microsoft.com/office/drawing/2014/main" id="{994F96DD-1954-4EA2-A6A0-554C8B54268B}"/>
                  </a:ext>
                </a:extLst>
              </p:cNvPr>
              <p:cNvSpPr/>
              <p:nvPr/>
            </p:nvSpPr>
            <p:spPr>
              <a:xfrm>
                <a:off x="5400675" y="1443318"/>
                <a:ext cx="5181600" cy="1084729"/>
              </a:xfrm>
              <a:custGeom>
                <a:avLst/>
                <a:gdLst>
                  <a:gd name="connsiteX0" fmla="*/ 0 w 5181600"/>
                  <a:gd name="connsiteY0" fmla="*/ 124517 h 747090"/>
                  <a:gd name="connsiteX1" fmla="*/ 124517 w 5181600"/>
                  <a:gd name="connsiteY1" fmla="*/ 0 h 747090"/>
                  <a:gd name="connsiteX2" fmla="*/ 5057083 w 5181600"/>
                  <a:gd name="connsiteY2" fmla="*/ 0 h 747090"/>
                  <a:gd name="connsiteX3" fmla="*/ 5181600 w 5181600"/>
                  <a:gd name="connsiteY3" fmla="*/ 124517 h 747090"/>
                  <a:gd name="connsiteX4" fmla="*/ 5181600 w 5181600"/>
                  <a:gd name="connsiteY4" fmla="*/ 622573 h 747090"/>
                  <a:gd name="connsiteX5" fmla="*/ 5057083 w 5181600"/>
                  <a:gd name="connsiteY5" fmla="*/ 747090 h 747090"/>
                  <a:gd name="connsiteX6" fmla="*/ 124517 w 5181600"/>
                  <a:gd name="connsiteY6" fmla="*/ 747090 h 747090"/>
                  <a:gd name="connsiteX7" fmla="*/ 0 w 5181600"/>
                  <a:gd name="connsiteY7" fmla="*/ 622573 h 747090"/>
                  <a:gd name="connsiteX8" fmla="*/ 0 w 5181600"/>
                  <a:gd name="connsiteY8" fmla="*/ 124517 h 747090"/>
                  <a:gd name="connsiteX0" fmla="*/ 0 w 5181600"/>
                  <a:gd name="connsiteY0" fmla="*/ 124517 h 747090"/>
                  <a:gd name="connsiteX1" fmla="*/ 124517 w 5181600"/>
                  <a:gd name="connsiteY1" fmla="*/ 0 h 747090"/>
                  <a:gd name="connsiteX2" fmla="*/ 5057083 w 5181600"/>
                  <a:gd name="connsiteY2" fmla="*/ 0 h 747090"/>
                  <a:gd name="connsiteX3" fmla="*/ 5181600 w 5181600"/>
                  <a:gd name="connsiteY3" fmla="*/ 124517 h 747090"/>
                  <a:gd name="connsiteX4" fmla="*/ 5181600 w 5181600"/>
                  <a:gd name="connsiteY4" fmla="*/ 622573 h 747090"/>
                  <a:gd name="connsiteX5" fmla="*/ 5057083 w 5181600"/>
                  <a:gd name="connsiteY5" fmla="*/ 747090 h 747090"/>
                  <a:gd name="connsiteX6" fmla="*/ 169761 w 5181600"/>
                  <a:gd name="connsiteY6" fmla="*/ 747090 h 747090"/>
                  <a:gd name="connsiteX7" fmla="*/ 0 w 5181600"/>
                  <a:gd name="connsiteY7" fmla="*/ 622573 h 747090"/>
                  <a:gd name="connsiteX8" fmla="*/ 0 w 5181600"/>
                  <a:gd name="connsiteY8" fmla="*/ 124517 h 747090"/>
                  <a:gd name="connsiteX0" fmla="*/ 0 w 5181600"/>
                  <a:gd name="connsiteY0" fmla="*/ 124517 h 747090"/>
                  <a:gd name="connsiteX1" fmla="*/ 124517 w 5181600"/>
                  <a:gd name="connsiteY1" fmla="*/ 0 h 747090"/>
                  <a:gd name="connsiteX2" fmla="*/ 5057083 w 5181600"/>
                  <a:gd name="connsiteY2" fmla="*/ 0 h 747090"/>
                  <a:gd name="connsiteX3" fmla="*/ 5181600 w 5181600"/>
                  <a:gd name="connsiteY3" fmla="*/ 124517 h 747090"/>
                  <a:gd name="connsiteX4" fmla="*/ 5181600 w 5181600"/>
                  <a:gd name="connsiteY4" fmla="*/ 622573 h 747090"/>
                  <a:gd name="connsiteX5" fmla="*/ 5057083 w 5181600"/>
                  <a:gd name="connsiteY5" fmla="*/ 747090 h 747090"/>
                  <a:gd name="connsiteX6" fmla="*/ 174524 w 5181600"/>
                  <a:gd name="connsiteY6" fmla="*/ 737565 h 747090"/>
                  <a:gd name="connsiteX7" fmla="*/ 0 w 5181600"/>
                  <a:gd name="connsiteY7" fmla="*/ 622573 h 747090"/>
                  <a:gd name="connsiteX8" fmla="*/ 0 w 5181600"/>
                  <a:gd name="connsiteY8" fmla="*/ 124517 h 747090"/>
                  <a:gd name="connsiteX0" fmla="*/ 0 w 5181600"/>
                  <a:gd name="connsiteY0" fmla="*/ 124517 h 749472"/>
                  <a:gd name="connsiteX1" fmla="*/ 124517 w 5181600"/>
                  <a:gd name="connsiteY1" fmla="*/ 0 h 749472"/>
                  <a:gd name="connsiteX2" fmla="*/ 5057083 w 5181600"/>
                  <a:gd name="connsiteY2" fmla="*/ 0 h 749472"/>
                  <a:gd name="connsiteX3" fmla="*/ 5181600 w 5181600"/>
                  <a:gd name="connsiteY3" fmla="*/ 124517 h 749472"/>
                  <a:gd name="connsiteX4" fmla="*/ 5181600 w 5181600"/>
                  <a:gd name="connsiteY4" fmla="*/ 622573 h 749472"/>
                  <a:gd name="connsiteX5" fmla="*/ 5057083 w 5181600"/>
                  <a:gd name="connsiteY5" fmla="*/ 747090 h 749472"/>
                  <a:gd name="connsiteX6" fmla="*/ 169761 w 5181600"/>
                  <a:gd name="connsiteY6" fmla="*/ 749472 h 749472"/>
                  <a:gd name="connsiteX7" fmla="*/ 0 w 5181600"/>
                  <a:gd name="connsiteY7" fmla="*/ 622573 h 749472"/>
                  <a:gd name="connsiteX8" fmla="*/ 0 w 5181600"/>
                  <a:gd name="connsiteY8" fmla="*/ 124517 h 749472"/>
                  <a:gd name="connsiteX0" fmla="*/ 0 w 5181600"/>
                  <a:gd name="connsiteY0" fmla="*/ 124517 h 749472"/>
                  <a:gd name="connsiteX1" fmla="*/ 124517 w 5181600"/>
                  <a:gd name="connsiteY1" fmla="*/ 0 h 749472"/>
                  <a:gd name="connsiteX2" fmla="*/ 5057083 w 5181600"/>
                  <a:gd name="connsiteY2" fmla="*/ 0 h 749472"/>
                  <a:gd name="connsiteX3" fmla="*/ 5181600 w 5181600"/>
                  <a:gd name="connsiteY3" fmla="*/ 124517 h 749472"/>
                  <a:gd name="connsiteX4" fmla="*/ 5181600 w 5181600"/>
                  <a:gd name="connsiteY4" fmla="*/ 622573 h 749472"/>
                  <a:gd name="connsiteX5" fmla="*/ 5057083 w 5181600"/>
                  <a:gd name="connsiteY5" fmla="*/ 747090 h 749472"/>
                  <a:gd name="connsiteX6" fmla="*/ 169761 w 5181600"/>
                  <a:gd name="connsiteY6" fmla="*/ 749472 h 749472"/>
                  <a:gd name="connsiteX7" fmla="*/ 0 w 5181600"/>
                  <a:gd name="connsiteY7" fmla="*/ 622573 h 749472"/>
                  <a:gd name="connsiteX8" fmla="*/ 0 w 5181600"/>
                  <a:gd name="connsiteY8" fmla="*/ 124517 h 749472"/>
                  <a:gd name="connsiteX0" fmla="*/ 0 w 5181600"/>
                  <a:gd name="connsiteY0" fmla="*/ 124517 h 747090"/>
                  <a:gd name="connsiteX1" fmla="*/ 124517 w 5181600"/>
                  <a:gd name="connsiteY1" fmla="*/ 0 h 747090"/>
                  <a:gd name="connsiteX2" fmla="*/ 5057083 w 5181600"/>
                  <a:gd name="connsiteY2" fmla="*/ 0 h 747090"/>
                  <a:gd name="connsiteX3" fmla="*/ 5181600 w 5181600"/>
                  <a:gd name="connsiteY3" fmla="*/ 124517 h 747090"/>
                  <a:gd name="connsiteX4" fmla="*/ 5181600 w 5181600"/>
                  <a:gd name="connsiteY4" fmla="*/ 622573 h 747090"/>
                  <a:gd name="connsiteX5" fmla="*/ 5057083 w 5181600"/>
                  <a:gd name="connsiteY5" fmla="*/ 747090 h 747090"/>
                  <a:gd name="connsiteX6" fmla="*/ 174524 w 5181600"/>
                  <a:gd name="connsiteY6" fmla="*/ 747090 h 747090"/>
                  <a:gd name="connsiteX7" fmla="*/ 0 w 5181600"/>
                  <a:gd name="connsiteY7" fmla="*/ 622573 h 747090"/>
                  <a:gd name="connsiteX8" fmla="*/ 0 w 5181600"/>
                  <a:gd name="connsiteY8" fmla="*/ 124517 h 74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81600" h="747090">
                    <a:moveTo>
                      <a:pt x="0" y="124517"/>
                    </a:moveTo>
                    <a:cubicBezTo>
                      <a:pt x="0" y="55748"/>
                      <a:pt x="55748" y="0"/>
                      <a:pt x="124517" y="0"/>
                    </a:cubicBezTo>
                    <a:lnTo>
                      <a:pt x="5057083" y="0"/>
                    </a:lnTo>
                    <a:cubicBezTo>
                      <a:pt x="5125852" y="0"/>
                      <a:pt x="5181600" y="55748"/>
                      <a:pt x="5181600" y="124517"/>
                    </a:cubicBezTo>
                    <a:lnTo>
                      <a:pt x="5181600" y="622573"/>
                    </a:lnTo>
                    <a:cubicBezTo>
                      <a:pt x="5181600" y="691342"/>
                      <a:pt x="5125852" y="747090"/>
                      <a:pt x="5057083" y="747090"/>
                    </a:cubicBezTo>
                    <a:lnTo>
                      <a:pt x="174524" y="747090"/>
                    </a:lnTo>
                    <a:cubicBezTo>
                      <a:pt x="105755" y="747090"/>
                      <a:pt x="0" y="691342"/>
                      <a:pt x="0" y="622573"/>
                    </a:cubicBezTo>
                    <a:lnTo>
                      <a:pt x="0" y="1245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901CA0DD-5578-49AC-9FAD-2F8DCCD46DE2}"/>
                  </a:ext>
                </a:extLst>
              </p:cNvPr>
              <p:cNvSpPr/>
              <p:nvPr/>
            </p:nvSpPr>
            <p:spPr>
              <a:xfrm>
                <a:off x="5400675" y="1443318"/>
                <a:ext cx="201146" cy="1084729"/>
              </a:xfrm>
              <a:custGeom>
                <a:avLst/>
                <a:gdLst>
                  <a:gd name="connsiteX0" fmla="*/ 180792 w 201146"/>
                  <a:gd name="connsiteY0" fmla="*/ 0 h 1084729"/>
                  <a:gd name="connsiteX1" fmla="*/ 201146 w 201146"/>
                  <a:gd name="connsiteY1" fmla="*/ 0 h 1084729"/>
                  <a:gd name="connsiteX2" fmla="*/ 201146 w 201146"/>
                  <a:gd name="connsiteY2" fmla="*/ 1084729 h 1084729"/>
                  <a:gd name="connsiteX3" fmla="*/ 180792 w 201146"/>
                  <a:gd name="connsiteY3" fmla="*/ 1084729 h 1084729"/>
                  <a:gd name="connsiteX4" fmla="*/ 0 w 201146"/>
                  <a:gd name="connsiteY4" fmla="*/ 903937 h 1084729"/>
                  <a:gd name="connsiteX5" fmla="*/ 0 w 201146"/>
                  <a:gd name="connsiteY5" fmla="*/ 180792 h 1084729"/>
                  <a:gd name="connsiteX6" fmla="*/ 180792 w 201146"/>
                  <a:gd name="connsiteY6" fmla="*/ 0 h 1084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146" h="1084729">
                    <a:moveTo>
                      <a:pt x="180792" y="0"/>
                    </a:moveTo>
                    <a:lnTo>
                      <a:pt x="201146" y="0"/>
                    </a:lnTo>
                    <a:lnTo>
                      <a:pt x="201146" y="1084729"/>
                    </a:lnTo>
                    <a:lnTo>
                      <a:pt x="180792" y="1084729"/>
                    </a:lnTo>
                    <a:cubicBezTo>
                      <a:pt x="80943" y="1084729"/>
                      <a:pt x="0" y="1003786"/>
                      <a:pt x="0" y="903937"/>
                    </a:cubicBezTo>
                    <a:lnTo>
                      <a:pt x="0" y="180792"/>
                    </a:lnTo>
                    <a:cubicBezTo>
                      <a:pt x="0" y="80943"/>
                      <a:pt x="80943" y="0"/>
                      <a:pt x="180792" y="0"/>
                    </a:cubicBezTo>
                    <a:close/>
                  </a:path>
                </a:pathLst>
              </a:custGeom>
              <a:solidFill>
                <a:srgbClr val="26336A"/>
              </a:solidFill>
              <a:ln>
                <a:solidFill>
                  <a:srgbClr val="2633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ko-KR" alt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538CE0-6604-41AB-911B-C913C8D523BC}"/>
                </a:ext>
              </a:extLst>
            </p:cNvPr>
            <p:cNvSpPr txBox="1"/>
            <p:nvPr userDrawn="1"/>
          </p:nvSpPr>
          <p:spPr>
            <a:xfrm>
              <a:off x="5816267" y="2681847"/>
              <a:ext cx="642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kern="1200" dirty="0">
                  <a:solidFill>
                    <a:srgbClr val="072A60"/>
                  </a:solidFill>
                  <a:latin typeface="+mn-lt"/>
                  <a:ea typeface="넥슨 풋볼고딕 L" panose="020B0303000000000000" pitchFamily="34" charset="-127"/>
                  <a:cs typeface="+mn-cs"/>
                </a:rPr>
                <a:t>02</a:t>
              </a:r>
              <a:endParaRPr lang="ko-KR" altLang="en-US" sz="3000" b="1" kern="1200" dirty="0">
                <a:solidFill>
                  <a:srgbClr val="072A60"/>
                </a:solidFill>
                <a:latin typeface="+mn-lt"/>
                <a:ea typeface="넥슨 풋볼고딕 L" panose="020B0303000000000000" pitchFamily="34" charset="-127"/>
                <a:cs typeface="+mn-cs"/>
              </a:endParaRPr>
            </a:p>
          </p:txBody>
        </p:sp>
      </p:grp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2D5D814D-C58C-4421-8F8C-73C5AD2395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72343" y="2701075"/>
            <a:ext cx="3900055" cy="49876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9D7AC32-792F-44E3-A3F5-14281D219B1C}"/>
              </a:ext>
            </a:extLst>
          </p:cNvPr>
          <p:cNvGrpSpPr/>
          <p:nvPr userDrawn="1"/>
        </p:nvGrpSpPr>
        <p:grpSpPr>
          <a:xfrm>
            <a:off x="5501640" y="3541188"/>
            <a:ext cx="5181600" cy="747090"/>
            <a:chOff x="5501640" y="3549577"/>
            <a:chExt cx="5181600" cy="747090"/>
          </a:xfrm>
        </p:grpSpPr>
        <p:sp>
          <p:nvSpPr>
            <p:cNvPr id="57" name="사각형: 둥근 모서리 27">
              <a:extLst>
                <a:ext uri="{FF2B5EF4-FFF2-40B4-BE49-F238E27FC236}">
                  <a16:creationId xmlns:a16="http://schemas.microsoft.com/office/drawing/2014/main" id="{8929F8F0-6F3A-4AE8-8405-22D7F582B463}"/>
                </a:ext>
              </a:extLst>
            </p:cNvPr>
            <p:cNvSpPr/>
            <p:nvPr userDrawn="1"/>
          </p:nvSpPr>
          <p:spPr>
            <a:xfrm>
              <a:off x="5501640" y="3549577"/>
              <a:ext cx="5181600" cy="747090"/>
            </a:xfrm>
            <a:custGeom>
              <a:avLst/>
              <a:gdLst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24517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69761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37565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1600" h="747090">
                  <a:moveTo>
                    <a:pt x="0" y="124517"/>
                  </a:moveTo>
                  <a:cubicBezTo>
                    <a:pt x="0" y="55748"/>
                    <a:pt x="55748" y="0"/>
                    <a:pt x="124517" y="0"/>
                  </a:cubicBezTo>
                  <a:lnTo>
                    <a:pt x="5057083" y="0"/>
                  </a:lnTo>
                  <a:cubicBezTo>
                    <a:pt x="5125852" y="0"/>
                    <a:pt x="5181600" y="55748"/>
                    <a:pt x="5181600" y="124517"/>
                  </a:cubicBezTo>
                  <a:lnTo>
                    <a:pt x="5181600" y="622573"/>
                  </a:lnTo>
                  <a:cubicBezTo>
                    <a:pt x="5181600" y="691342"/>
                    <a:pt x="5125852" y="747090"/>
                    <a:pt x="5057083" y="747090"/>
                  </a:cubicBezTo>
                  <a:lnTo>
                    <a:pt x="174524" y="747090"/>
                  </a:lnTo>
                  <a:cubicBezTo>
                    <a:pt x="105755" y="747090"/>
                    <a:pt x="0" y="691342"/>
                    <a:pt x="0" y="622573"/>
                  </a:cubicBezTo>
                  <a:lnTo>
                    <a:pt x="0" y="12451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C1F6713-C9F4-4B13-B705-12A7C01309D5}"/>
                </a:ext>
              </a:extLst>
            </p:cNvPr>
            <p:cNvSpPr/>
            <p:nvPr userDrawn="1"/>
          </p:nvSpPr>
          <p:spPr>
            <a:xfrm>
              <a:off x="5501640" y="3549577"/>
              <a:ext cx="201146" cy="747090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EB0CC2-4D1D-4EA0-8098-4ACA3EE59275}"/>
                </a:ext>
              </a:extLst>
            </p:cNvPr>
            <p:cNvSpPr txBox="1"/>
            <p:nvPr userDrawn="1"/>
          </p:nvSpPr>
          <p:spPr>
            <a:xfrm>
              <a:off x="5816267" y="3646123"/>
              <a:ext cx="642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kern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넥슨 풋볼고딕 L" panose="020B0303000000000000" pitchFamily="34" charset="-127"/>
                  <a:cs typeface="+mn-cs"/>
                </a:rPr>
                <a:t>03</a:t>
              </a:r>
              <a:endParaRPr lang="ko-KR" altLang="en-US" sz="3000" b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넥슨 풋볼고딕 L" panose="020B0303000000000000" pitchFamily="34" charset="-127"/>
                <a:cs typeface="+mn-cs"/>
              </a:endParaRPr>
            </a:p>
          </p:txBody>
        </p:sp>
      </p:grp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13C27C06-7F1E-4D91-9DDF-43F74E053F8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72343" y="3665351"/>
            <a:ext cx="3900055" cy="49876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F206C24-BC26-46F8-8FA0-2FAAFC0AC0F3}"/>
              </a:ext>
            </a:extLst>
          </p:cNvPr>
          <p:cNvGrpSpPr/>
          <p:nvPr userDrawn="1"/>
        </p:nvGrpSpPr>
        <p:grpSpPr>
          <a:xfrm>
            <a:off x="5501640" y="4505464"/>
            <a:ext cx="5181600" cy="747090"/>
            <a:chOff x="5501640" y="3549577"/>
            <a:chExt cx="5181600" cy="747090"/>
          </a:xfrm>
        </p:grpSpPr>
        <p:sp>
          <p:nvSpPr>
            <p:cNvPr id="62" name="사각형: 둥근 모서리 27">
              <a:extLst>
                <a:ext uri="{FF2B5EF4-FFF2-40B4-BE49-F238E27FC236}">
                  <a16:creationId xmlns:a16="http://schemas.microsoft.com/office/drawing/2014/main" id="{FEF6DA39-3939-48B8-BB04-BDA8546EEFBD}"/>
                </a:ext>
              </a:extLst>
            </p:cNvPr>
            <p:cNvSpPr/>
            <p:nvPr userDrawn="1"/>
          </p:nvSpPr>
          <p:spPr>
            <a:xfrm>
              <a:off x="5501640" y="3549577"/>
              <a:ext cx="5181600" cy="747090"/>
            </a:xfrm>
            <a:custGeom>
              <a:avLst/>
              <a:gdLst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24517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69761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37565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9472"/>
                <a:gd name="connsiteX1" fmla="*/ 124517 w 5181600"/>
                <a:gd name="connsiteY1" fmla="*/ 0 h 749472"/>
                <a:gd name="connsiteX2" fmla="*/ 5057083 w 5181600"/>
                <a:gd name="connsiteY2" fmla="*/ 0 h 749472"/>
                <a:gd name="connsiteX3" fmla="*/ 5181600 w 5181600"/>
                <a:gd name="connsiteY3" fmla="*/ 124517 h 749472"/>
                <a:gd name="connsiteX4" fmla="*/ 5181600 w 5181600"/>
                <a:gd name="connsiteY4" fmla="*/ 622573 h 749472"/>
                <a:gd name="connsiteX5" fmla="*/ 5057083 w 5181600"/>
                <a:gd name="connsiteY5" fmla="*/ 747090 h 749472"/>
                <a:gd name="connsiteX6" fmla="*/ 169761 w 5181600"/>
                <a:gd name="connsiteY6" fmla="*/ 749472 h 749472"/>
                <a:gd name="connsiteX7" fmla="*/ 0 w 5181600"/>
                <a:gd name="connsiteY7" fmla="*/ 622573 h 749472"/>
                <a:gd name="connsiteX8" fmla="*/ 0 w 5181600"/>
                <a:gd name="connsiteY8" fmla="*/ 124517 h 749472"/>
                <a:gd name="connsiteX0" fmla="*/ 0 w 5181600"/>
                <a:gd name="connsiteY0" fmla="*/ 124517 h 747090"/>
                <a:gd name="connsiteX1" fmla="*/ 124517 w 5181600"/>
                <a:gd name="connsiteY1" fmla="*/ 0 h 747090"/>
                <a:gd name="connsiteX2" fmla="*/ 5057083 w 5181600"/>
                <a:gd name="connsiteY2" fmla="*/ 0 h 747090"/>
                <a:gd name="connsiteX3" fmla="*/ 5181600 w 5181600"/>
                <a:gd name="connsiteY3" fmla="*/ 124517 h 747090"/>
                <a:gd name="connsiteX4" fmla="*/ 5181600 w 5181600"/>
                <a:gd name="connsiteY4" fmla="*/ 622573 h 747090"/>
                <a:gd name="connsiteX5" fmla="*/ 5057083 w 5181600"/>
                <a:gd name="connsiteY5" fmla="*/ 747090 h 747090"/>
                <a:gd name="connsiteX6" fmla="*/ 174524 w 5181600"/>
                <a:gd name="connsiteY6" fmla="*/ 747090 h 747090"/>
                <a:gd name="connsiteX7" fmla="*/ 0 w 5181600"/>
                <a:gd name="connsiteY7" fmla="*/ 622573 h 747090"/>
                <a:gd name="connsiteX8" fmla="*/ 0 w 5181600"/>
                <a:gd name="connsiteY8" fmla="*/ 124517 h 74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1600" h="747090">
                  <a:moveTo>
                    <a:pt x="0" y="124517"/>
                  </a:moveTo>
                  <a:cubicBezTo>
                    <a:pt x="0" y="55748"/>
                    <a:pt x="55748" y="0"/>
                    <a:pt x="124517" y="0"/>
                  </a:cubicBezTo>
                  <a:lnTo>
                    <a:pt x="5057083" y="0"/>
                  </a:lnTo>
                  <a:cubicBezTo>
                    <a:pt x="5125852" y="0"/>
                    <a:pt x="5181600" y="55748"/>
                    <a:pt x="5181600" y="124517"/>
                  </a:cubicBezTo>
                  <a:lnTo>
                    <a:pt x="5181600" y="622573"/>
                  </a:lnTo>
                  <a:cubicBezTo>
                    <a:pt x="5181600" y="691342"/>
                    <a:pt x="5125852" y="747090"/>
                    <a:pt x="5057083" y="747090"/>
                  </a:cubicBezTo>
                  <a:lnTo>
                    <a:pt x="174524" y="747090"/>
                  </a:lnTo>
                  <a:cubicBezTo>
                    <a:pt x="105755" y="747090"/>
                    <a:pt x="0" y="691342"/>
                    <a:pt x="0" y="622573"/>
                  </a:cubicBezTo>
                  <a:lnTo>
                    <a:pt x="0" y="12451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B1121B0-7B34-417B-A9CD-3CC30B1C5682}"/>
                </a:ext>
              </a:extLst>
            </p:cNvPr>
            <p:cNvSpPr/>
            <p:nvPr userDrawn="1"/>
          </p:nvSpPr>
          <p:spPr>
            <a:xfrm>
              <a:off x="5501640" y="3549577"/>
              <a:ext cx="201146" cy="747090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9EFE3C9-D954-49E9-9828-66AC58DE7C77}"/>
                </a:ext>
              </a:extLst>
            </p:cNvPr>
            <p:cNvSpPr txBox="1"/>
            <p:nvPr userDrawn="1"/>
          </p:nvSpPr>
          <p:spPr>
            <a:xfrm>
              <a:off x="5816267" y="3646123"/>
              <a:ext cx="6425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kern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넥슨 풋볼고딕 L" panose="020B0303000000000000" pitchFamily="34" charset="-127"/>
                  <a:cs typeface="+mn-cs"/>
                </a:rPr>
                <a:t>04</a:t>
              </a:r>
              <a:endParaRPr lang="ko-KR" altLang="en-US" sz="3000" b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넥슨 풋볼고딕 L" panose="020B0303000000000000" pitchFamily="34" charset="-127"/>
                <a:cs typeface="+mn-cs"/>
              </a:endParaRPr>
            </a:p>
          </p:txBody>
        </p:sp>
      </p:grp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5C801C4-5000-4A1B-9EF2-D3E08457BBD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72343" y="4629627"/>
            <a:ext cx="3900055" cy="49876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1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939DE88-2BFB-4B23-9335-8AD75D4579C7}"/>
              </a:ext>
            </a:extLst>
          </p:cNvPr>
          <p:cNvSpPr/>
          <p:nvPr userDrawn="1"/>
        </p:nvSpPr>
        <p:spPr>
          <a:xfrm>
            <a:off x="1054870" y="3629151"/>
            <a:ext cx="1972415" cy="31254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7D4A2C-A616-4222-8C4F-67C5F07B0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421" y="2575142"/>
            <a:ext cx="7342804" cy="967778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667D440-341F-43D5-B582-761AF27D1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870" y="2704513"/>
            <a:ext cx="2043436" cy="1322785"/>
          </a:xfrm>
        </p:spPr>
        <p:txBody>
          <a:bodyPr>
            <a:noAutofit/>
          </a:bodyPr>
          <a:lstStyle>
            <a:lvl1pPr marL="0" indent="0" algn="ctr">
              <a:buNone/>
              <a:defRPr sz="10000" b="1" spc="-300">
                <a:solidFill>
                  <a:srgbClr val="26336A"/>
                </a:solidFill>
                <a:effectLst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655A57D-7C00-4D18-B1AC-618041CC3C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161" y="3644201"/>
            <a:ext cx="7342470" cy="48375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9DF55A-8E35-46F8-ABF1-E538435E3C06}"/>
              </a:ext>
            </a:extLst>
          </p:cNvPr>
          <p:cNvCxnSpPr>
            <a:cxnSpLocks/>
          </p:cNvCxnSpPr>
          <p:nvPr userDrawn="1"/>
        </p:nvCxnSpPr>
        <p:spPr>
          <a:xfrm>
            <a:off x="361950" y="6343650"/>
            <a:ext cx="11430000" cy="0"/>
          </a:xfrm>
          <a:prstGeom prst="line">
            <a:avLst/>
          </a:prstGeom>
          <a:ln w="28575">
            <a:solidFill>
              <a:srgbClr val="263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90022CA8-CB72-4DAA-B40B-59C813CC57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C24999-AD28-408C-904B-A69F4782B24B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890A41-B4C3-47A8-837C-31AB9D577418}"/>
              </a:ext>
            </a:extLst>
          </p:cNvPr>
          <p:cNvCxnSpPr>
            <a:cxnSpLocks/>
          </p:cNvCxnSpPr>
          <p:nvPr userDrawn="1"/>
        </p:nvCxnSpPr>
        <p:spPr>
          <a:xfrm>
            <a:off x="361950" y="504825"/>
            <a:ext cx="11430000" cy="0"/>
          </a:xfrm>
          <a:prstGeom prst="line">
            <a:avLst/>
          </a:prstGeom>
          <a:ln w="28575">
            <a:solidFill>
              <a:srgbClr val="263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5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 preserve="1" userDrawn="1">
  <p:cSld name="1_내용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 rot="10800000">
            <a:off x="-5" y="443497"/>
            <a:ext cx="11711944" cy="586938"/>
          </a:xfrm>
          <a:custGeom>
            <a:avLst/>
            <a:gdLst/>
            <a:ahLst/>
            <a:cxnLst/>
            <a:rect l="l" t="t" r="r" b="b"/>
            <a:pathLst>
              <a:path w="10847633" h="586938" extrusionOk="0">
                <a:moveTo>
                  <a:pt x="10847633" y="586938"/>
                </a:moveTo>
                <a:lnTo>
                  <a:pt x="0" y="586938"/>
                </a:lnTo>
                <a:lnTo>
                  <a:pt x="336902" y="0"/>
                </a:lnTo>
                <a:lnTo>
                  <a:pt x="10847633" y="0"/>
                </a:lnTo>
                <a:close/>
              </a:path>
            </a:pathLst>
          </a:cu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1111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1"/>
          <p:cNvSpPr/>
          <p:nvPr/>
        </p:nvSpPr>
        <p:spPr>
          <a:xfrm rot="10800000">
            <a:off x="-2" y="390525"/>
            <a:ext cx="11634678" cy="586938"/>
          </a:xfrm>
          <a:custGeom>
            <a:avLst/>
            <a:gdLst/>
            <a:ahLst/>
            <a:cxnLst/>
            <a:rect l="l" t="t" r="r" b="b"/>
            <a:pathLst>
              <a:path w="10797738" h="586938" extrusionOk="0">
                <a:moveTo>
                  <a:pt x="10797738" y="586938"/>
                </a:moveTo>
                <a:lnTo>
                  <a:pt x="0" y="586938"/>
                </a:lnTo>
                <a:lnTo>
                  <a:pt x="336902" y="0"/>
                </a:lnTo>
                <a:lnTo>
                  <a:pt x="10797738" y="0"/>
                </a:lnTo>
                <a:close/>
              </a:path>
            </a:pathLst>
          </a:custGeom>
          <a:solidFill>
            <a:srgbClr val="26336A"/>
          </a:solidFill>
          <a:ln w="12700" cap="flat" cmpd="sng">
            <a:solidFill>
              <a:srgbClr val="2633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" name="Google Shape;61;p11" descr="경희대학교 로고"/>
          <p:cNvPicPr preferRelativeResize="0"/>
          <p:nvPr/>
        </p:nvPicPr>
        <p:blipFill rotWithShape="1">
          <a:blip r:embed="rId2">
            <a:alphaModFix/>
          </a:blip>
          <a:srcRect r="60760"/>
          <a:stretch/>
        </p:blipFill>
        <p:spPr>
          <a:xfrm>
            <a:off x="9735635" y="381415"/>
            <a:ext cx="747641" cy="63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FEAE97B6-BDED-4A79-8FE7-B8A55587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796" y="6356350"/>
            <a:ext cx="683004" cy="365125"/>
          </a:xfrm>
        </p:spPr>
        <p:txBody>
          <a:bodyPr/>
          <a:lstStyle/>
          <a:p>
            <a:fld id="{57C24999-AD28-408C-904B-A69F4782B24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4623BF7-D407-45CC-895E-9A9E43E2E6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708" y="451428"/>
            <a:ext cx="6920345" cy="466148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EEE9FDE6-19AF-4CBB-ADD5-3DEE5FE84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313" y="1270660"/>
            <a:ext cx="11281375" cy="4985554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 lang="ko-KR" altLang="en-US" sz="20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40000" indent="-228600">
              <a:lnSpc>
                <a:spcPct val="110000"/>
              </a:lnSpc>
              <a:buFont typeface="맑은 고딕" panose="020B0503020000020004" pitchFamily="50" charset="-127"/>
              <a:buChar char="–"/>
              <a:defRPr lang="ko-KR" altLang="en-US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28000" indent="-228600">
              <a:lnSpc>
                <a:spcPct val="110000"/>
              </a:lnSpc>
              <a:buFont typeface="Wingdings" panose="05000000000000000000" pitchFamily="2" charset="2"/>
              <a:buChar char="ü"/>
              <a:defRPr lang="ko-KR" altLang="en-US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16000" indent="-228600">
              <a:lnSpc>
                <a:spcPct val="110000"/>
              </a:lnSpc>
              <a:buFont typeface="Wingdings" panose="05000000000000000000" pitchFamily="2" charset="2"/>
              <a:buChar char="§"/>
              <a:defRPr lang="ko-KR" altLang="en-US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368000" indent="-228600">
              <a:lnSpc>
                <a:spcPct val="110000"/>
              </a:lnSpc>
              <a:buFont typeface="Wingdings" panose="05000000000000000000" pitchFamily="2" charset="2"/>
              <a:buChar char="Ø"/>
              <a:defRPr lang="ko-KR" altLang="en-US" sz="18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3" name="그림 2" descr="대칭, 예술, 원이(가) 표시된 사진&#10;&#10;자동 생성된 설명">
            <a:extLst>
              <a:ext uri="{FF2B5EF4-FFF2-40B4-BE49-F238E27FC236}">
                <a16:creationId xmlns:a16="http://schemas.microsoft.com/office/drawing/2014/main" id="{C1CCE3D4-C5C5-9E1E-B8D2-5D76091E59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40" y="2745806"/>
            <a:ext cx="2515119" cy="2035261"/>
          </a:xfrm>
          <a:prstGeom prst="rect">
            <a:avLst/>
          </a:prstGeom>
        </p:spPr>
      </p:pic>
      <p:sp>
        <p:nvSpPr>
          <p:cNvPr id="56" name="Google Shape;56;p11"/>
          <p:cNvSpPr/>
          <p:nvPr userDrawn="1"/>
        </p:nvSpPr>
        <p:spPr>
          <a:xfrm>
            <a:off x="3605211" y="2005940"/>
            <a:ext cx="4981575" cy="3581400"/>
          </a:xfrm>
          <a:prstGeom prst="rect">
            <a:avLst/>
          </a:prstGeom>
          <a:solidFill>
            <a:schemeClr val="lt1">
              <a:alpha val="95866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B166F17B-3856-6053-13AF-FB2AE8D517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979" y="701126"/>
            <a:ext cx="748800" cy="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9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5345C662-098A-441B-A3BE-F7155B93FD00}"/>
              </a:ext>
            </a:extLst>
          </p:cNvPr>
          <p:cNvSpPr/>
          <p:nvPr userDrawn="1"/>
        </p:nvSpPr>
        <p:spPr>
          <a:xfrm flipH="1">
            <a:off x="2297087" y="5805756"/>
            <a:ext cx="965662" cy="9310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72336969-04CD-4C1C-9550-5ACBC70D9998}"/>
              </a:ext>
            </a:extLst>
          </p:cNvPr>
          <p:cNvSpPr/>
          <p:nvPr userDrawn="1"/>
        </p:nvSpPr>
        <p:spPr>
          <a:xfrm flipH="1">
            <a:off x="406634" y="5805756"/>
            <a:ext cx="965662" cy="9310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B7BEDE04-25A3-453B-8FE6-2A5620A307A3}"/>
              </a:ext>
            </a:extLst>
          </p:cNvPr>
          <p:cNvSpPr/>
          <p:nvPr userDrawn="1"/>
        </p:nvSpPr>
        <p:spPr>
          <a:xfrm>
            <a:off x="4071850" y="3591098"/>
            <a:ext cx="4048298" cy="19119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1B981-1B96-4F7C-B76E-069B8A5DD08F}"/>
              </a:ext>
            </a:extLst>
          </p:cNvPr>
          <p:cNvSpPr txBox="1"/>
          <p:nvPr userDrawn="1"/>
        </p:nvSpPr>
        <p:spPr>
          <a:xfrm>
            <a:off x="4311534" y="2998113"/>
            <a:ext cx="356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26336A"/>
                </a:solidFill>
              </a:rPr>
              <a:t>Thank you.</a:t>
            </a:r>
            <a:endParaRPr lang="ko-KR" altLang="en-US" sz="5000" b="1" dirty="0">
              <a:solidFill>
                <a:srgbClr val="26336A"/>
              </a:solidFill>
            </a:endParaRPr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B9217FB5-4256-46E4-A754-9FCC0D28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8310" y="5920584"/>
            <a:ext cx="2445327" cy="358082"/>
          </a:xfrm>
        </p:spPr>
        <p:txBody>
          <a:bodyPr>
            <a:normAutofit/>
          </a:bodyPr>
          <a:lstStyle>
            <a:lvl1pPr>
              <a:defRPr sz="1200" b="1">
                <a:solidFill>
                  <a:srgbClr val="26336A"/>
                </a:solidFill>
              </a:defRPr>
            </a:lvl1pPr>
          </a:lstStyle>
          <a:p>
            <a:r>
              <a:rPr lang="en-US" altLang="ko-KR" dirty="0"/>
              <a:t>Please enter your email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8D46FF-0133-4051-A678-229A127BBF6F}"/>
              </a:ext>
            </a:extLst>
          </p:cNvPr>
          <p:cNvSpPr txBox="1"/>
          <p:nvPr userDrawn="1"/>
        </p:nvSpPr>
        <p:spPr>
          <a:xfrm>
            <a:off x="447505" y="5954851"/>
            <a:ext cx="184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6336A"/>
                </a:solidFill>
              </a:rPr>
              <a:t>https://agi.khu.ac.kr/</a:t>
            </a:r>
            <a:endParaRPr lang="ko-KR" altLang="en-US" sz="1200" b="1" dirty="0">
              <a:solidFill>
                <a:srgbClr val="26336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2DF7B-BD97-44F9-BD45-ADF1D630F119}"/>
              </a:ext>
            </a:extLst>
          </p:cNvPr>
          <p:cNvSpPr txBox="1"/>
          <p:nvPr userDrawn="1"/>
        </p:nvSpPr>
        <p:spPr>
          <a:xfrm>
            <a:off x="437804" y="5597419"/>
            <a:ext cx="11083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26336A"/>
                </a:solidFill>
              </a:rPr>
              <a:t>Website</a:t>
            </a:r>
            <a:endParaRPr lang="ko-KR" altLang="en-US" sz="1500" b="1" dirty="0">
              <a:solidFill>
                <a:srgbClr val="26336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E98CD-B452-4632-807A-78B69C3350B0}"/>
              </a:ext>
            </a:extLst>
          </p:cNvPr>
          <p:cNvSpPr txBox="1"/>
          <p:nvPr userDrawn="1"/>
        </p:nvSpPr>
        <p:spPr>
          <a:xfrm>
            <a:off x="2418310" y="5597419"/>
            <a:ext cx="11083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26336A"/>
                </a:solidFill>
              </a:rPr>
              <a:t>E-mail</a:t>
            </a:r>
            <a:endParaRPr lang="ko-KR" altLang="en-US" sz="1500" b="1" dirty="0">
              <a:solidFill>
                <a:srgbClr val="26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0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EBECE-5B43-4D4F-9129-9943060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EE300-45EE-42E3-8C67-8FBF5A8CE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3985-4AE7-4221-B137-A1A6CBF69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3137-C13E-4585-A054-82FC9B30C7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8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7" r:id="rId4"/>
    <p:sldLayoutId id="214748365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66242FF-075E-4E30-B14F-EF7CC443E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97" y="2867684"/>
            <a:ext cx="11425805" cy="1122631"/>
          </a:xfrm>
        </p:spPr>
        <p:txBody>
          <a:bodyPr anchor="ctr">
            <a:noAutofit/>
          </a:bodyPr>
          <a:lstStyle/>
          <a:p>
            <a:r>
              <a:rPr lang="en-US" altLang="ko-KR" sz="3600" b="1" dirty="0"/>
              <a:t>Exploring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Incompatible Knowledge Transfer in Few-shot Image Generation</a:t>
            </a:r>
            <a:br>
              <a:rPr lang="en-US" altLang="ko-KR" sz="3600" b="1" dirty="0"/>
            </a:br>
            <a:br>
              <a:rPr lang="en-US" altLang="ko-KR" sz="1100" b="1" dirty="0"/>
            </a:br>
            <a:r>
              <a:rPr lang="en-US" altLang="ko-KR" sz="1800" b="1" dirty="0"/>
              <a:t> </a:t>
            </a:r>
            <a:br>
              <a:rPr lang="en-US" altLang="ko-KR" sz="3600" b="1" dirty="0"/>
            </a:br>
            <a:r>
              <a:rPr lang="en-US" altLang="ko-KR" sz="2000" b="1" dirty="0" err="1"/>
              <a:t>Yunqing</a:t>
            </a:r>
            <a:r>
              <a:rPr lang="en-US" altLang="ko-KR" sz="2000" b="1" dirty="0"/>
              <a:t> Zhao</a:t>
            </a:r>
            <a:r>
              <a:rPr lang="en-US" altLang="ko-KR" sz="2000" b="1" baseline="30000" dirty="0"/>
              <a:t>1</a:t>
            </a:r>
            <a:r>
              <a:rPr lang="en-US" altLang="ko-KR" sz="2000" b="1" dirty="0"/>
              <a:t>        Chao Du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        Milad Abdollahzadeh</a:t>
            </a:r>
            <a:r>
              <a:rPr lang="en-US" altLang="ko-KR" sz="2000" b="1" baseline="30000" dirty="0"/>
              <a:t>1</a:t>
            </a:r>
            <a:r>
              <a:rPr lang="en-US" altLang="ko-KR" sz="2000" b="1" dirty="0"/>
              <a:t>        </a:t>
            </a:r>
            <a:r>
              <a:rPr lang="en-US" altLang="ko-KR" sz="2000" b="1" dirty="0" err="1"/>
              <a:t>Tianyu</a:t>
            </a:r>
            <a:r>
              <a:rPr lang="en-US" altLang="ko-KR" sz="2000" b="1" dirty="0"/>
              <a:t> Pang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 </a:t>
            </a:r>
            <a:br>
              <a:rPr lang="en-US" altLang="ko-KR" sz="2000" b="1" dirty="0"/>
            </a:br>
            <a:br>
              <a:rPr lang="en-US" altLang="ko-KR" sz="300" b="1" dirty="0"/>
            </a:br>
            <a:r>
              <a:rPr lang="en-US" altLang="ko-KR" sz="2000" b="1" dirty="0"/>
              <a:t>Min Lin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    </a:t>
            </a:r>
            <a:r>
              <a:rPr lang="en-US" altLang="ko-KR" sz="2000" b="1" dirty="0" err="1"/>
              <a:t>Shuicheng</a:t>
            </a:r>
            <a:r>
              <a:rPr lang="en-US" altLang="ko-KR" sz="2000" b="1" dirty="0"/>
              <a:t> Yan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    Ngai-Man Cheung</a:t>
            </a:r>
            <a:r>
              <a:rPr lang="en-US" altLang="ko-KR" sz="2000" b="1" baseline="30000" dirty="0"/>
              <a:t>1</a:t>
            </a:r>
            <a:r>
              <a:rPr lang="en-US" altLang="ko-KR" sz="2000" b="1" dirty="0"/>
              <a:t> 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en-US" altLang="ko-KR" sz="2000" b="1" baseline="30000" dirty="0"/>
              <a:t>1</a:t>
            </a:r>
            <a:r>
              <a:rPr lang="en-US" altLang="ko-KR" sz="2000" b="1" dirty="0"/>
              <a:t>Singapore University of Technology and Design (SUTD) </a:t>
            </a:r>
            <a:br>
              <a:rPr lang="en-US" altLang="ko-KR" sz="2000" b="1" dirty="0"/>
            </a:br>
            <a:r>
              <a:rPr lang="en-US" altLang="ko-KR" sz="2000" b="1" baseline="30000" dirty="0"/>
              <a:t>2</a:t>
            </a:r>
            <a:r>
              <a:rPr lang="en-US" altLang="ko-KR" sz="2000" b="1" dirty="0"/>
              <a:t>Sea AI Lab</a:t>
            </a:r>
            <a:endParaRPr lang="ko-KR" altLang="en-US" sz="2000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2301727-71D4-452A-B086-0A5E2D8CB2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5922" y="5282290"/>
            <a:ext cx="2933700" cy="442912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/>
              <a:t>2024.07.17</a:t>
            </a:r>
            <a:endParaRPr lang="ko-KR" altLang="en-US" sz="2000" b="1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053DFF07-169B-4518-9A36-9E29CF6C81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9533" y="5781366"/>
            <a:ext cx="5750089" cy="442912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/>
              <a:t>Presented</a:t>
            </a:r>
            <a:r>
              <a:rPr lang="ko-KR" altLang="en-US" sz="2000" dirty="0"/>
              <a:t> </a:t>
            </a:r>
            <a:r>
              <a:rPr lang="en-US" altLang="ko-KR" sz="2000" dirty="0"/>
              <a:t>by</a:t>
            </a:r>
            <a:r>
              <a:rPr lang="ko-KR" altLang="en-US" sz="2000" dirty="0"/>
              <a:t> </a:t>
            </a:r>
            <a:r>
              <a:rPr lang="en-US" altLang="ko-KR" sz="2000" b="1" dirty="0"/>
              <a:t>Youngseob Won</a:t>
            </a:r>
          </a:p>
        </p:txBody>
      </p:sp>
      <p:pic>
        <p:nvPicPr>
          <p:cNvPr id="1026" name="Picture 2" descr="6 papers got accepted to CVPR 2023! | CVLab">
            <a:extLst>
              <a:ext uri="{FF2B5EF4-FFF2-40B4-BE49-F238E27FC236}">
                <a16:creationId xmlns:a16="http://schemas.microsoft.com/office/drawing/2014/main" id="{8F09EE5C-84BD-4A73-83C6-F2793F9A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563019" cy="12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4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 err="1"/>
              <a:t>AdAM</a:t>
            </a:r>
            <a:r>
              <a:rPr lang="en-US" altLang="ko-KR" b="1" dirty="0"/>
              <a:t>[1]</a:t>
            </a:r>
            <a:endParaRPr lang="en-US" altLang="ko-KR" dirty="0"/>
          </a:p>
          <a:p>
            <a:pPr lvl="1"/>
            <a:r>
              <a:rPr lang="en-US" altLang="ko-KR" dirty="0"/>
              <a:t>Framework that proposes an importance probing (IP) method to determine if a source GAN filter is important for adaptation</a:t>
            </a:r>
          </a:p>
          <a:p>
            <a:pPr lvl="2"/>
            <a:r>
              <a:rPr lang="en-US" altLang="ko-KR" dirty="0"/>
              <a:t>Uses Fisher information for importance measurement. L is BCE loss of discriminator, x includes FS target samples and fake samples generated by GAN.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b="1" dirty="0"/>
              <a:t>If importance is big, then use modulator during adaptation</a:t>
            </a:r>
          </a:p>
          <a:p>
            <a:pPr lvl="3"/>
            <a:r>
              <a:rPr lang="en-US" altLang="ko-KR" b="1" dirty="0"/>
              <a:t>If importance is small, then just fine-tune the convolutional kernel during adaptation</a:t>
            </a:r>
          </a:p>
          <a:p>
            <a:pPr lvl="1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209ED-DAC3-4547-A664-8F31526EDCC3}"/>
              </a:ext>
            </a:extLst>
          </p:cNvPr>
          <p:cNvSpPr/>
          <p:nvPr/>
        </p:nvSpPr>
        <p:spPr>
          <a:xfrm>
            <a:off x="408708" y="6262158"/>
            <a:ext cx="10949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Yunqing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Zhao,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Keshigeyan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Chandrasegaran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Milad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Abdollahzadeh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and Ngai man Cheung. Few-shot image generation via adaptation-aware kernel modulation. </a:t>
            </a:r>
            <a:r>
              <a:rPr lang="en-US" altLang="ko-KR" sz="1200" b="1" i="1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NeurIPS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2022.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204E0B-EAD1-4642-B7B0-0C32A802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182" y="1258012"/>
            <a:ext cx="6382641" cy="2505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460C1D-CC8A-4489-BF11-E16A9A0C3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182" y="3763437"/>
            <a:ext cx="6382642" cy="34941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FA18BD-77E7-4280-B595-B54FFFABD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792" y="3178849"/>
            <a:ext cx="4148415" cy="8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5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Investigating incompatible knowledge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E29135-F6CC-4258-B2E4-34B99582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46" y="1740511"/>
            <a:ext cx="9058507" cy="4868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EE99F-88F0-44A1-B028-F9C33893FE70}"/>
              </a:ext>
            </a:extLst>
          </p:cNvPr>
          <p:cNvSpPr txBox="1"/>
          <p:nvPr/>
        </p:nvSpPr>
        <p:spPr>
          <a:xfrm>
            <a:off x="-114300" y="64246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bottom q%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76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Experiment results</a:t>
            </a:r>
          </a:p>
          <a:p>
            <a:pPr lvl="1"/>
            <a:r>
              <a:rPr lang="en-US" altLang="ko-KR" b="1" dirty="0"/>
              <a:t>Root cause of incompatible knowledge transfer is the least important filters in G_s, and fine-tuning is not adequate for removing the incompatible knowledge after adaptation.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dirty="0"/>
              <a:t>Observation1: incompatible knowledge happens (As explained before).</a:t>
            </a:r>
          </a:p>
          <a:p>
            <a:pPr lvl="1"/>
            <a:r>
              <a:rPr lang="en-US" altLang="ko-KR" b="1" dirty="0"/>
              <a:t>Observation2: filters with least importance for target domain are mostly relevant to incompatible features transferred from the source.</a:t>
            </a:r>
          </a:p>
          <a:p>
            <a:pPr lvl="2"/>
            <a:r>
              <a:rPr lang="en-US" altLang="ko-KR" b="1" dirty="0"/>
              <a:t>Fine-tuning cannot effectively address this issue, especially when the target domains becomes distant</a:t>
            </a:r>
          </a:p>
        </p:txBody>
      </p:sp>
    </p:spTree>
    <p:extLst>
      <p:ext uri="{BB962C8B-B14F-4D97-AF65-F5344CB8AC3E}">
        <p14:creationId xmlns:p14="http://schemas.microsoft.com/office/powerpoint/2010/main" val="54979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Investigating incompatible knowledge</a:t>
            </a:r>
          </a:p>
          <a:p>
            <a:r>
              <a:rPr lang="en-US" altLang="ko-KR" b="1" dirty="0"/>
              <a:t>To understand knowledge transference before and after adaptation </a:t>
            </a:r>
          </a:p>
          <a:p>
            <a:pPr lvl="1"/>
            <a:r>
              <a:rPr lang="en-US" altLang="ko-KR" b="1" dirty="0"/>
              <a:t>Do experiments at pixel space (Visualization of images in pixel space) and filter space</a:t>
            </a:r>
          </a:p>
          <a:p>
            <a:pPr lvl="2"/>
            <a:r>
              <a:rPr lang="en-US" altLang="ko-KR" dirty="0"/>
              <a:t>Experiment 1: Generate images with fixed generator input </a:t>
            </a:r>
            <a:r>
              <a:rPr lang="en-US" altLang="ko-KR" b="1" dirty="0"/>
              <a:t>(pixel space).</a:t>
            </a:r>
          </a:p>
          <a:p>
            <a:pPr lvl="3"/>
            <a:r>
              <a:rPr lang="en-US" altLang="ko-KR" dirty="0"/>
              <a:t>Use the same latent vector when generating images.</a:t>
            </a:r>
          </a:p>
          <a:p>
            <a:pPr lvl="2"/>
            <a:r>
              <a:rPr lang="en-US" altLang="ko-KR" dirty="0"/>
              <a:t>Experiment 2: Dissect pretrained and adapted generator. </a:t>
            </a:r>
            <a:r>
              <a:rPr lang="en-US" altLang="ko-KR" b="1" dirty="0"/>
              <a:t>(filter space)</a:t>
            </a:r>
          </a:p>
          <a:p>
            <a:pPr lvl="3"/>
            <a:r>
              <a:rPr lang="en-US" altLang="ko-KR" dirty="0"/>
              <a:t>Using importance probing method[2], label filters of G_s, and apply GAN dissection[1] to visualize the semantic features corresponding to the same filters to G_s and </a:t>
            </a:r>
            <a:r>
              <a:rPr lang="en-US" altLang="ko-KR" dirty="0" err="1"/>
              <a:t>G_t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190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Experiment setups</a:t>
            </a:r>
            <a:endParaRPr lang="en-US" altLang="ko-KR" dirty="0"/>
          </a:p>
          <a:p>
            <a:pPr lvl="1"/>
            <a:r>
              <a:rPr lang="en-US" altLang="ko-KR" dirty="0"/>
              <a:t>Generator: </a:t>
            </a:r>
            <a:r>
              <a:rPr lang="en-US" altLang="ko-KR" dirty="0" err="1"/>
              <a:t>ProGAN</a:t>
            </a:r>
            <a:r>
              <a:rPr lang="en-US" altLang="ko-KR" dirty="0"/>
              <a:t>, StyleGAN-V2</a:t>
            </a:r>
          </a:p>
          <a:p>
            <a:pPr lvl="1"/>
            <a:r>
              <a:rPr lang="en-US" altLang="ko-KR" dirty="0"/>
              <a:t>Source: FFHQ (human face), LSUN-Church</a:t>
            </a:r>
          </a:p>
          <a:p>
            <a:pPr lvl="1"/>
            <a:r>
              <a:rPr lang="en-US" altLang="ko-KR" dirty="0"/>
              <a:t>Target (10-shot): AFHQ-Cat (cat face), Sailboat</a:t>
            </a:r>
          </a:p>
          <a:p>
            <a:pPr lvl="1"/>
            <a:r>
              <a:rPr lang="en-US" altLang="ko-KR" dirty="0"/>
              <a:t>Evaluation methods(FSIG task methods): TGAN(baseline), EWC, </a:t>
            </a:r>
            <a:r>
              <a:rPr lang="en-US" altLang="ko-KR" dirty="0" err="1"/>
              <a:t>AdAM</a:t>
            </a:r>
            <a:endParaRPr lang="en-US" altLang="ko-KR" dirty="0"/>
          </a:p>
          <a:p>
            <a:pPr lvl="1"/>
            <a:r>
              <a:rPr lang="en-US" altLang="ko-KR" dirty="0"/>
              <a:t>Importance measurement: use Fisher information as used in </a:t>
            </a:r>
            <a:r>
              <a:rPr lang="en-US" altLang="ko-KR" dirty="0" err="1"/>
              <a:t>AdAM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15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D496-A5F4-4FCB-9FD8-FCACCE631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spc="-300" dirty="0">
                <a:solidFill>
                  <a:srgbClr val="26336A"/>
                </a:solidFill>
                <a:latin typeface="+mn-lt"/>
                <a:ea typeface="+mn-ea"/>
                <a:cs typeface="+mn-cs"/>
              </a:rPr>
              <a:t>Method</a:t>
            </a:r>
            <a:endParaRPr lang="ko-KR" altLang="en-US" sz="5000" b="1" spc="-300" dirty="0">
              <a:solidFill>
                <a:srgbClr val="2633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E2B60-9097-40C2-A7FA-FF18EE35D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7FE5D-AD7F-4BD0-8253-90825DAAF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179979F-2970-4161-B72F-8F0127761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1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Removing In-Compatible Knowledge </a:t>
            </a:r>
            <a:r>
              <a:rPr lang="en-US" altLang="ko-KR" b="1" dirty="0"/>
              <a:t>(RICK)</a:t>
            </a:r>
            <a:r>
              <a:rPr lang="en-US" altLang="ko-KR" dirty="0"/>
              <a:t> for the target domain is important as preserving knowledge.</a:t>
            </a:r>
          </a:p>
          <a:p>
            <a:pPr lvl="1"/>
            <a:r>
              <a:rPr lang="en-US" altLang="ko-KR" b="1" dirty="0"/>
              <a:t>Prior works propose different knowledge preservation (e.g., freezing, regularization, modulation), but we propose knowledge truncation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ABC4B9-59B9-416A-8953-15703BEF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1" y="2720848"/>
            <a:ext cx="11586117" cy="36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0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Knowledge truncation via network pruning</a:t>
            </a:r>
          </a:p>
          <a:p>
            <a:pPr lvl="1"/>
            <a:r>
              <a:rPr lang="en-US" altLang="ko-KR" dirty="0"/>
              <a:t>Use pruning for improving quality of generated images</a:t>
            </a:r>
          </a:p>
          <a:p>
            <a:pPr lvl="2"/>
            <a:r>
              <a:rPr lang="en-US" altLang="ko-KR" dirty="0"/>
              <a:t>Via removing least important filters relevant to incompatible knowledge to the target domain in FSIG task.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Consists of Two steps:</a:t>
            </a:r>
          </a:p>
          <a:p>
            <a:pPr lvl="2"/>
            <a:r>
              <a:rPr lang="en-US" altLang="ko-KR" dirty="0"/>
              <a:t>1. filter importance estimation during adaptation </a:t>
            </a:r>
            <a:r>
              <a:rPr lang="en-US" altLang="ko-KR" dirty="0">
                <a:sym typeface="Wingdings" panose="05000000000000000000" pitchFamily="2" charset="2"/>
              </a:rPr>
              <a:t> fisher information</a:t>
            </a:r>
            <a:endParaRPr lang="en-US" altLang="ko-KR" dirty="0"/>
          </a:p>
          <a:p>
            <a:pPr lvl="2"/>
            <a:r>
              <a:rPr lang="en-US" altLang="ko-KR" dirty="0"/>
              <a:t>2. determine operations </a:t>
            </a:r>
            <a:r>
              <a:rPr lang="en-US" altLang="ko-KR" b="1" dirty="0"/>
              <a:t>(freeze, fine-tune, pruning)</a:t>
            </a:r>
            <a:r>
              <a:rPr lang="en-US" altLang="ko-KR" dirty="0"/>
              <a:t> to filters based on their estimated importance.</a:t>
            </a:r>
          </a:p>
        </p:txBody>
      </p:sp>
    </p:spTree>
    <p:extLst>
      <p:ext uri="{BB962C8B-B14F-4D97-AF65-F5344CB8AC3E}">
        <p14:creationId xmlns:p14="http://schemas.microsoft.com/office/powerpoint/2010/main" val="153863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Knowledge truncation via network pruning</a:t>
            </a:r>
          </a:p>
          <a:p>
            <a:pPr lvl="2"/>
            <a:r>
              <a:rPr lang="en-US" altLang="ko-KR" dirty="0"/>
              <a:t>1. filter importance estimation during adaptation </a:t>
            </a:r>
            <a:r>
              <a:rPr lang="en-US" altLang="ko-KR" dirty="0">
                <a:sym typeface="Wingdings" panose="05000000000000000000" pitchFamily="2" charset="2"/>
              </a:rPr>
              <a:t> fisher information</a:t>
            </a:r>
            <a:endParaRPr lang="en-US" altLang="ko-KR" dirty="0"/>
          </a:p>
          <a:p>
            <a:pPr lvl="2"/>
            <a:r>
              <a:rPr lang="en-US" altLang="ko-KR" dirty="0"/>
              <a:t>2. determine operations </a:t>
            </a:r>
            <a:r>
              <a:rPr lang="en-US" altLang="ko-KR" b="1" dirty="0"/>
              <a:t>(freeze, fine-tune, pruning)</a:t>
            </a:r>
            <a:r>
              <a:rPr lang="en-US" altLang="ko-KR" dirty="0"/>
              <a:t> to filters based on their estimated importance.</a:t>
            </a:r>
          </a:p>
          <a:p>
            <a:pPr lvl="3"/>
            <a:r>
              <a:rPr lang="en-US" altLang="ko-KR" dirty="0"/>
              <a:t>Pruning algorithm:			    , </a:t>
            </a:r>
            <a:r>
              <a:rPr lang="en-US" altLang="ko-KR" b="1" dirty="0"/>
              <a:t>prune until p% (upper bound threshold).</a:t>
            </a:r>
          </a:p>
          <a:p>
            <a:pPr lvl="4"/>
            <a:r>
              <a:rPr lang="en-US" altLang="ko-KR" b="1" dirty="0"/>
              <a:t>“non-recoverable” when already determined to be pruned.</a:t>
            </a:r>
          </a:p>
          <a:p>
            <a:pPr lvl="4"/>
            <a:endParaRPr lang="en-US" altLang="ko-KR" b="1" dirty="0"/>
          </a:p>
          <a:p>
            <a:r>
              <a:rPr lang="en-US" altLang="ko-KR" b="1" dirty="0"/>
              <a:t>Design choice</a:t>
            </a:r>
          </a:p>
          <a:p>
            <a:pPr lvl="1"/>
            <a:r>
              <a:rPr lang="en-US" altLang="ko-KR" dirty="0"/>
              <a:t>Other importance metrics rather than fisher information?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class salience, reconstruction loss(in supp.)</a:t>
            </a:r>
          </a:p>
          <a:p>
            <a:pPr lvl="1"/>
            <a:r>
              <a:rPr lang="en-US" altLang="ko-KR" dirty="0"/>
              <a:t>Implemented memory bank for each filter (e.g., StyleGAN-V2: ~30M parameters, but only ~5000 array size needed) </a:t>
            </a:r>
          </a:p>
          <a:p>
            <a:pPr lvl="2"/>
            <a:r>
              <a:rPr lang="en-US" altLang="ko-KR" dirty="0"/>
              <a:t>Why need memory bank? </a:t>
            </a:r>
            <a:r>
              <a:rPr lang="en-US" altLang="ko-KR" dirty="0">
                <a:sym typeface="Wingdings" panose="05000000000000000000" pitchFamily="2" charset="2"/>
              </a:rPr>
              <a:t> need three values for each filters: 1. preserve, 2. fine-tune, 3. prune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D4133-76BC-451C-AF1F-92C171F5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97" y="2620881"/>
            <a:ext cx="2564596" cy="512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846D1-84E6-4ED5-B5C4-E61D710B4C2C}"/>
              </a:ext>
            </a:extLst>
          </p:cNvPr>
          <p:cNvSpPr txBox="1"/>
          <p:nvPr/>
        </p:nvSpPr>
        <p:spPr>
          <a:xfrm>
            <a:off x="12192000" y="670282"/>
            <a:ext cx="645655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</a:t>
            </a:r>
          </a:p>
          <a:p>
            <a:endParaRPr lang="en-US" altLang="ko-KR" dirty="0"/>
          </a:p>
          <a:p>
            <a:r>
              <a:rPr lang="en-US" altLang="ko-KR" dirty="0"/>
              <a:t>We use Fisher Information (FI) [47] as importance estimator for each filter F(W)</a:t>
            </a:r>
          </a:p>
          <a:p>
            <a:endParaRPr lang="en-US" altLang="ko-KR" dirty="0"/>
          </a:p>
          <a:p>
            <a:r>
              <a:rPr lang="en-US" altLang="ko-KR" dirty="0"/>
              <a:t>In practice, we use first-order approximation of FI [1] to lower the computational cost.</a:t>
            </a:r>
          </a:p>
          <a:p>
            <a:endParaRPr lang="en-US" altLang="ko-KR" dirty="0"/>
          </a:p>
          <a:p>
            <a:r>
              <a:rPr lang="en-US" altLang="ko-KR" dirty="0"/>
              <a:t>[1] Alessandro Achille, Michael Lam, Rahul Tewari, </a:t>
            </a:r>
            <a:r>
              <a:rPr lang="en-US" altLang="ko-KR" dirty="0" err="1"/>
              <a:t>Avinash</a:t>
            </a:r>
            <a:r>
              <a:rPr lang="en-US" altLang="ko-KR" dirty="0"/>
              <a:t> Ravichandran, </a:t>
            </a:r>
            <a:r>
              <a:rPr lang="en-US" altLang="ko-KR" dirty="0" err="1"/>
              <a:t>Subhransu</a:t>
            </a:r>
            <a:r>
              <a:rPr lang="en-US" altLang="ko-KR" dirty="0"/>
              <a:t> Maji, </a:t>
            </a:r>
            <a:r>
              <a:rPr lang="en-US" altLang="ko-KR" dirty="0" err="1"/>
              <a:t>Charless</a:t>
            </a:r>
            <a:r>
              <a:rPr lang="en-US" altLang="ko-KR" dirty="0"/>
              <a:t> C Fowlkes, Stefano </a:t>
            </a:r>
            <a:r>
              <a:rPr lang="en-US" altLang="ko-KR" dirty="0" err="1"/>
              <a:t>Soatto</a:t>
            </a:r>
            <a:r>
              <a:rPr lang="en-US" altLang="ko-KR" dirty="0"/>
              <a:t>, and Pietro </a:t>
            </a:r>
            <a:r>
              <a:rPr lang="en-US" altLang="ko-KR" dirty="0" err="1"/>
              <a:t>Perona</a:t>
            </a:r>
            <a:r>
              <a:rPr lang="en-US" altLang="ko-KR" dirty="0"/>
              <a:t>. Task2vec: Task embedding for meta-learning. In Proceedings of the IEEE/CVF International Conference on Computer Vision, pages 6430–6439, 2019. 5, 6</a:t>
            </a:r>
          </a:p>
          <a:p>
            <a:endParaRPr lang="en-US" altLang="ko-KR" dirty="0"/>
          </a:p>
          <a:p>
            <a:r>
              <a:rPr lang="en-US" altLang="ko-KR" dirty="0"/>
              <a:t>[47] Sebastian Mika, Gunnar </a:t>
            </a:r>
            <a:r>
              <a:rPr lang="en-US" altLang="ko-KR" dirty="0" err="1"/>
              <a:t>Ratsch</a:t>
            </a:r>
            <a:r>
              <a:rPr lang="en-US" altLang="ko-KR" dirty="0"/>
              <a:t>, Jason Weston, Bernhard </a:t>
            </a:r>
            <a:r>
              <a:rPr lang="en-US" altLang="ko-KR" dirty="0" err="1"/>
              <a:t>Scholkopf</a:t>
            </a:r>
            <a:r>
              <a:rPr lang="en-US" altLang="ko-KR" dirty="0"/>
              <a:t>, and Klaus-Robert Mullers. Fisher discriminant analysis with kernels. In Neural networks for signal processing IX: Proceedings of the 1999 IEEE signal processing society workshop (cat. no. 98th8468), pages 41–48. </a:t>
            </a:r>
            <a:r>
              <a:rPr lang="en-US" altLang="ko-KR" dirty="0" err="1"/>
              <a:t>Ieee</a:t>
            </a:r>
            <a:r>
              <a:rPr lang="en-US" altLang="ko-KR" dirty="0"/>
              <a:t>, 1999. 3, 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46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D496-A5F4-4FCB-9FD8-FCACCE631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spc="-300" dirty="0">
                <a:solidFill>
                  <a:srgbClr val="26336A"/>
                </a:solidFill>
                <a:latin typeface="+mn-lt"/>
                <a:ea typeface="+mn-ea"/>
                <a:cs typeface="+mn-cs"/>
              </a:rPr>
              <a:t>Experiments</a:t>
            </a:r>
            <a:endParaRPr lang="ko-KR" altLang="en-US" sz="5000" b="1" spc="-300" dirty="0">
              <a:solidFill>
                <a:srgbClr val="2633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E2B60-9097-40C2-A7FA-FF18EE35D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7FE5D-AD7F-4BD0-8253-90825DAAF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808A82B-4758-46FF-BB98-CC442FEF88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2330CE8-E7CE-45D1-B30E-F76CB88F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5366674"/>
            <a:ext cx="5400530" cy="10452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25A271-E886-450D-A03F-316F9ACEC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83137-C13E-4585-A054-82FC9B30C78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49F76-5091-40E1-9220-B0F8C3A8A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706EE8-C650-46DB-BE67-B05D0DBE934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1DDC54-A13A-4BBB-B6ED-82556A0440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572343" y="4630551"/>
            <a:ext cx="3900055" cy="498764"/>
          </a:xfrm>
        </p:spPr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1517F3ED-50BB-4F9A-BE96-294E17AADAFB}"/>
              </a:ext>
            </a:extLst>
          </p:cNvPr>
          <p:cNvSpPr txBox="1">
            <a:spLocks/>
          </p:cNvSpPr>
          <p:nvPr/>
        </p:nvSpPr>
        <p:spPr>
          <a:xfrm>
            <a:off x="6572343" y="5595751"/>
            <a:ext cx="390005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0A2F6557-9AE2-499B-B75B-783D1D708FE3}"/>
              </a:ext>
            </a:extLst>
          </p:cNvPr>
          <p:cNvSpPr txBox="1">
            <a:spLocks/>
          </p:cNvSpPr>
          <p:nvPr/>
        </p:nvSpPr>
        <p:spPr>
          <a:xfrm>
            <a:off x="6572343" y="3653575"/>
            <a:ext cx="3900055" cy="498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CABB9702-3EA6-4E33-B13F-9CB0C455463C}"/>
              </a:ext>
            </a:extLst>
          </p:cNvPr>
          <p:cNvSpPr txBox="1">
            <a:spLocks/>
          </p:cNvSpPr>
          <p:nvPr/>
        </p:nvSpPr>
        <p:spPr>
          <a:xfrm>
            <a:off x="5811068" y="5539468"/>
            <a:ext cx="812075" cy="589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dirty="0">
                <a:solidFill>
                  <a:srgbClr val="26336A"/>
                </a:solidFill>
                <a:latin typeface="+mj-lt"/>
              </a:rPr>
              <a:t>05</a:t>
            </a:r>
            <a:endParaRPr lang="ko-KR" altLang="en-US" sz="3000" dirty="0">
              <a:solidFill>
                <a:srgbClr val="26336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33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Setups</a:t>
            </a:r>
          </a:p>
          <a:p>
            <a:pPr lvl="1"/>
            <a:r>
              <a:rPr lang="en-US" altLang="ko-KR" dirty="0"/>
              <a:t>Generator: StyleGAN-V2 pretrained on FFHQ</a:t>
            </a:r>
          </a:p>
          <a:p>
            <a:pPr lvl="1"/>
            <a:r>
              <a:rPr lang="en-US" altLang="ko-KR" dirty="0"/>
              <a:t>target: </a:t>
            </a:r>
          </a:p>
          <a:p>
            <a:pPr lvl="2"/>
            <a:r>
              <a:rPr lang="en-US" altLang="ko-KR" dirty="0"/>
              <a:t>Semantically related: Babies, Sunglasses, </a:t>
            </a:r>
            <a:r>
              <a:rPr lang="en-US" altLang="ko-KR" dirty="0" err="1"/>
              <a:t>MetFaces</a:t>
            </a:r>
            <a:r>
              <a:rPr lang="en-US" altLang="ko-KR" dirty="0"/>
              <a:t> (common setup/practice in prior works)</a:t>
            </a:r>
          </a:p>
          <a:p>
            <a:pPr lvl="2"/>
            <a:r>
              <a:rPr lang="en-US" altLang="ko-KR" dirty="0"/>
              <a:t>Distant domains:: AFHQ-Cat, AFHQ-Dog, AFHQ-Wild (more challenging compared to prior works)</a:t>
            </a:r>
          </a:p>
          <a:p>
            <a:pPr lvl="1"/>
            <a:r>
              <a:rPr lang="en-US" altLang="ko-KR" dirty="0"/>
              <a:t>GPU: NVIDIA A100 PCIe 40GB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Evaluation measurements</a:t>
            </a:r>
          </a:p>
          <a:p>
            <a:pPr lvl="2"/>
            <a:r>
              <a:rPr lang="en-US" altLang="ko-KR" dirty="0"/>
              <a:t>FID (</a:t>
            </a:r>
            <a:r>
              <a:rPr lang="en-US" altLang="ko-KR" dirty="0" err="1"/>
              <a:t>Frechet</a:t>
            </a:r>
            <a:r>
              <a:rPr lang="en-US" altLang="ko-KR" dirty="0"/>
              <a:t> Inception Distance) (</a:t>
            </a:r>
            <a:r>
              <a:rPr lang="ko-KR" altLang="en-US" dirty="0"/>
              <a:t>↓</a:t>
            </a:r>
            <a:r>
              <a:rPr lang="en-US" altLang="ko-KR" dirty="0"/>
              <a:t>): for quality (fidelity) of generated images</a:t>
            </a:r>
          </a:p>
          <a:p>
            <a:pPr lvl="2"/>
            <a:r>
              <a:rPr lang="en-US" altLang="ko-KR" dirty="0"/>
              <a:t>intra-LPIPS (Learned Perceptual Image Patch Similarity) (↑): for diversity of generated images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70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Qualitative results</a:t>
            </a:r>
          </a:p>
          <a:p>
            <a:pPr lvl="1"/>
            <a:r>
              <a:rPr lang="en-US" altLang="ko-KR" dirty="0"/>
              <a:t>Semantically related (FFHQ (human face)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Babies)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839532-0821-439B-A418-1BDCD57F0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37" y="1954667"/>
            <a:ext cx="6330861" cy="35150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662853-E210-4027-91FF-663B72088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76" y="5469730"/>
            <a:ext cx="8766185" cy="13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7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Qualitative results</a:t>
            </a:r>
          </a:p>
          <a:p>
            <a:pPr lvl="1"/>
            <a:r>
              <a:rPr lang="en-US" altLang="ko-KR" dirty="0"/>
              <a:t>Semantically distant (FFHQ (human face)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AFHQ-Cat)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4C7E53-9B9D-4D23-B573-63410088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72" y="2063969"/>
            <a:ext cx="6275453" cy="3388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44F15-C002-4995-A7D5-802477705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76" y="5469730"/>
            <a:ext cx="8766185" cy="13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Quantitative results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D46D87-8AEF-4155-9C25-06ECC2E2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93" y="1966482"/>
            <a:ext cx="9593014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3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Discussion</a:t>
            </a:r>
          </a:p>
          <a:p>
            <a:pPr lvl="1"/>
            <a:r>
              <a:rPr lang="en-US" altLang="ko-KR" b="1" dirty="0"/>
              <a:t>Knowledge truncation with different methods</a:t>
            </a:r>
          </a:p>
          <a:p>
            <a:pPr lvl="2"/>
            <a:r>
              <a:rPr lang="en-US" altLang="ko-KR" dirty="0"/>
              <a:t>EWC directly estimates the parameter importance on the source dataset of Gs</a:t>
            </a:r>
          </a:p>
          <a:p>
            <a:pPr lvl="2"/>
            <a:r>
              <a:rPr lang="en-US" altLang="ko-KR" dirty="0" err="1"/>
              <a:t>AdAM</a:t>
            </a:r>
            <a:r>
              <a:rPr lang="en-US" altLang="ko-KR" dirty="0"/>
              <a:t> uses a modulation based method to estimate the Gs parameter importance on the target dataset.</a:t>
            </a:r>
          </a:p>
          <a:p>
            <a:pPr lvl="3"/>
            <a:r>
              <a:rPr lang="en-US" altLang="ko-KR" dirty="0"/>
              <a:t>Therefore, in Table 1, we also show the results of applying our proposed knowledge truncation to EWC and </a:t>
            </a:r>
            <a:r>
              <a:rPr lang="en-US" altLang="ko-KR" dirty="0" err="1"/>
              <a:t>AdAM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b="1" dirty="0"/>
              <a:t>As our method can effectively remove the incompatible knowledge by pruning least important filters, we can achieve consistent improved performance </a:t>
            </a:r>
            <a:r>
              <a:rPr lang="en-US" altLang="ko-KR" dirty="0"/>
              <a:t>on different datasets.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04565-1251-4780-8244-957A843A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4866372"/>
            <a:ext cx="948822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1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Discussion</a:t>
            </a:r>
          </a:p>
          <a:p>
            <a:pPr lvl="1"/>
            <a:r>
              <a:rPr lang="en-US" altLang="ko-KR" b="1" dirty="0"/>
              <a:t>Prune different percent of filters.</a:t>
            </a:r>
          </a:p>
          <a:p>
            <a:pPr lvl="2"/>
            <a:r>
              <a:rPr lang="en-US" altLang="ko-KR" dirty="0"/>
              <a:t>Ideally, if we prune more filters, some important knowledge will be removed and the performance will be degraded accordingly.</a:t>
            </a:r>
          </a:p>
          <a:p>
            <a:pPr lvl="3"/>
            <a:r>
              <a:rPr lang="en-US" altLang="ko-KR" b="1" dirty="0"/>
              <a:t>3% was optimal (experimentally)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86A189-0195-4C9C-8A4D-A2AF9797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90" y="3381699"/>
            <a:ext cx="659222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9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Discussion</a:t>
            </a:r>
          </a:p>
          <a:p>
            <a:pPr lvl="1"/>
            <a:r>
              <a:rPr lang="en-US" altLang="ko-KR" b="1" dirty="0"/>
              <a:t>Can we train longer to remove the incompatible knowledge? </a:t>
            </a:r>
          </a:p>
          <a:p>
            <a:pPr lvl="2"/>
            <a:r>
              <a:rPr lang="en-US" altLang="ko-KR" dirty="0"/>
              <a:t>Ideally, an intuitive and potentially useful way to remove the incompatible knowledge is to simply train longer iterations</a:t>
            </a:r>
          </a:p>
          <a:p>
            <a:pPr lvl="3"/>
            <a:r>
              <a:rPr lang="en-US" altLang="ko-KR" dirty="0"/>
              <a:t>however, for existing FSIG methods, as the target set contains only 10-shot training images, </a:t>
            </a:r>
            <a:r>
              <a:rPr lang="en-US" altLang="ko-KR" b="1" dirty="0"/>
              <a:t>training longer iterations will let the generator overfit and tend to replicate the few-shot target samples</a:t>
            </a:r>
            <a:r>
              <a:rPr lang="en-US" altLang="ko-KR" dirty="0"/>
              <a:t> (supp. Figure 9)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4A40C1-A764-4770-8392-4DBA2AB9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22" y="4284874"/>
            <a:ext cx="5772956" cy="2324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AF2EA0-FCA3-4BE0-8144-46C50596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46" y="4011675"/>
            <a:ext cx="5450308" cy="2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D496-A5F4-4FCB-9FD8-FCACCE631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spc="-300" dirty="0">
                <a:solidFill>
                  <a:srgbClr val="26336A"/>
                </a:solidFill>
                <a:latin typeface="+mn-lt"/>
                <a:ea typeface="+mn-ea"/>
                <a:cs typeface="+mn-cs"/>
              </a:rPr>
              <a:t>Conclusion</a:t>
            </a:r>
            <a:endParaRPr lang="ko-KR" altLang="en-US" sz="5000" b="1" spc="-300" dirty="0">
              <a:solidFill>
                <a:srgbClr val="2633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E2B60-9097-40C2-A7FA-FF18EE35D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7FE5D-AD7F-4BD0-8253-90825DAAF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8EE82B-BE7D-43B7-8C84-92F9259221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5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Conclusion</a:t>
            </a:r>
            <a:endParaRPr lang="en-US" altLang="ko-KR" dirty="0"/>
          </a:p>
          <a:p>
            <a:pPr lvl="1"/>
            <a:r>
              <a:rPr lang="en-US" altLang="ko-KR" dirty="0"/>
              <a:t>Advantages of proposed method</a:t>
            </a:r>
          </a:p>
          <a:p>
            <a:pPr lvl="2"/>
            <a:r>
              <a:rPr lang="en-US" altLang="ko-KR" b="1" dirty="0"/>
              <a:t>Knowledge truncation for incompatible knowledge via pruning filters with least importance for adaptation</a:t>
            </a:r>
          </a:p>
          <a:p>
            <a:pPr lvl="2"/>
            <a:r>
              <a:rPr lang="en-US" altLang="ko-KR" dirty="0"/>
              <a:t>Lightweight in terms of computational cost(fisher information which uses gradient)</a:t>
            </a:r>
          </a:p>
          <a:p>
            <a:pPr lvl="2"/>
            <a:r>
              <a:rPr lang="en-US" altLang="ko-KR" dirty="0"/>
              <a:t>Can be applied to various GAN based adaptation setups</a:t>
            </a:r>
          </a:p>
          <a:p>
            <a:pPr lvl="2"/>
            <a:r>
              <a:rPr lang="en-US" altLang="ko-KR" dirty="0"/>
              <a:t>Achieve SOTA performance.</a:t>
            </a:r>
          </a:p>
          <a:p>
            <a:endParaRPr lang="en-US" altLang="ko-KR" dirty="0"/>
          </a:p>
          <a:p>
            <a:r>
              <a:rPr lang="en-US" altLang="ko-KR" b="1" dirty="0"/>
              <a:t>Limitation</a:t>
            </a:r>
          </a:p>
          <a:p>
            <a:pPr lvl="1"/>
            <a:r>
              <a:rPr lang="en-US" altLang="ko-KR" dirty="0"/>
              <a:t>Study on VAE, Diffusion models are one of the future works.</a:t>
            </a:r>
          </a:p>
          <a:p>
            <a:pPr lvl="1"/>
            <a:r>
              <a:rPr lang="en-US" altLang="ko-KR" dirty="0"/>
              <a:t>p%, the pruning percentage is a </a:t>
            </a:r>
            <a:r>
              <a:rPr lang="en-US" altLang="ko-KR" b="1" dirty="0" err="1"/>
              <a:t>hyperparamter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experiment extensive, computational cost extensive.</a:t>
            </a:r>
          </a:p>
          <a:p>
            <a:pPr lvl="1"/>
            <a:r>
              <a:rPr lang="en-US" altLang="ko-KR" dirty="0"/>
              <a:t>Viewing knowledge as a filter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is this valid enough? Maybe different approach for viewing knowledge is needed.</a:t>
            </a:r>
          </a:p>
        </p:txBody>
      </p:sp>
    </p:spTree>
    <p:extLst>
      <p:ext uri="{BB962C8B-B14F-4D97-AF65-F5344CB8AC3E}">
        <p14:creationId xmlns:p14="http://schemas.microsoft.com/office/powerpoint/2010/main" val="3816061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5F7A3-4BAF-491D-AF6E-C83D5E85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wysgene19@khu.ac.kr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09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D496-A5F4-4FCB-9FD8-FCACCE631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spc="-300" dirty="0">
                <a:solidFill>
                  <a:srgbClr val="26336A"/>
                </a:solidFill>
                <a:latin typeface="+mn-lt"/>
                <a:ea typeface="+mn-ea"/>
                <a:cs typeface="+mn-cs"/>
              </a:rPr>
              <a:t>Introduction</a:t>
            </a:r>
            <a:endParaRPr lang="ko-KR" altLang="en-US" sz="5000" b="1" spc="-300" dirty="0">
              <a:solidFill>
                <a:srgbClr val="2633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E2B60-9097-40C2-A7FA-FF18EE35D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7FE5D-AD7F-4BD0-8253-90825DAAF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80FE443-7B95-4A60-9618-8EA217155D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5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Introduction, supp.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So what is ‘Incompatible knowledge transfer’ problem? </a:t>
            </a:r>
          </a:p>
          <a:p>
            <a:pPr lvl="1"/>
            <a:r>
              <a:rPr lang="en-US" altLang="ko-KR" b="1" dirty="0"/>
              <a:t>Incompatible knowledge appears on target generator.</a:t>
            </a:r>
          </a:p>
          <a:p>
            <a:pPr lvl="2"/>
            <a:r>
              <a:rPr lang="en-US" altLang="ko-KR" b="1" dirty="0"/>
              <a:t>Incompatible knowledge</a:t>
            </a:r>
            <a:r>
              <a:rPr lang="en-US" altLang="ko-KR" dirty="0"/>
              <a:t>: knowledge in source domain that is complement/orthogonal to target domain</a:t>
            </a:r>
          </a:p>
          <a:p>
            <a:pPr lvl="3"/>
            <a:r>
              <a:rPr lang="en-US" altLang="ko-KR" dirty="0"/>
              <a:t>Incompatible knowledge example: Trees and buildings in LSUN-Church(source)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Sailboat(target) transfer situation.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C407DF-CBA0-4F95-83DF-41363021E608}"/>
              </a:ext>
            </a:extLst>
          </p:cNvPr>
          <p:cNvGrpSpPr/>
          <p:nvPr/>
        </p:nvGrpSpPr>
        <p:grpSpPr>
          <a:xfrm>
            <a:off x="2811149" y="3353148"/>
            <a:ext cx="6144703" cy="2664073"/>
            <a:chOff x="2482846" y="3429000"/>
            <a:chExt cx="6144703" cy="26640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2E4A57-1EAF-418C-9340-4AF907DB469F}"/>
                </a:ext>
              </a:extLst>
            </p:cNvPr>
            <p:cNvSpPr txBox="1"/>
            <p:nvPr/>
          </p:nvSpPr>
          <p:spPr>
            <a:xfrm>
              <a:off x="2482846" y="5700862"/>
              <a:ext cx="13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Target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AB227A9-13BB-42DF-95DD-2D6215CEBF2A}"/>
                </a:ext>
              </a:extLst>
            </p:cNvPr>
            <p:cNvGrpSpPr/>
            <p:nvPr/>
          </p:nvGrpSpPr>
          <p:grpSpPr>
            <a:xfrm>
              <a:off x="2482846" y="3429000"/>
              <a:ext cx="6144703" cy="2664073"/>
              <a:chOff x="5928779" y="3527152"/>
              <a:chExt cx="6144703" cy="2664073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25D114F-11D7-4F8F-B7AA-BA0181A21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7949" y="3527152"/>
                <a:ext cx="5325533" cy="2248984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01EC77E-62DF-4E45-8808-95752634BBC7}"/>
                  </a:ext>
                </a:extLst>
              </p:cNvPr>
              <p:cNvSpPr/>
              <p:nvPr/>
            </p:nvSpPr>
            <p:spPr>
              <a:xfrm>
                <a:off x="6702215" y="4499592"/>
                <a:ext cx="355600" cy="7450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A5C7793-8573-4CEE-B0EE-21B08C3B8874}"/>
                  </a:ext>
                </a:extLst>
              </p:cNvPr>
              <p:cNvSpPr/>
              <p:nvPr/>
            </p:nvSpPr>
            <p:spPr>
              <a:xfrm>
                <a:off x="7865548" y="4042392"/>
                <a:ext cx="402999" cy="1202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9EBA20-2505-4EA0-9710-0E922ABD013F}"/>
                  </a:ext>
                </a:extLst>
              </p:cNvPr>
              <p:cNvSpPr txBox="1"/>
              <p:nvPr/>
            </p:nvSpPr>
            <p:spPr>
              <a:xfrm>
                <a:off x="5928779" y="3644040"/>
                <a:ext cx="13885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Source 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92AE0F8-7699-4B17-8EEF-B7AE6C9A2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740" y="5762380"/>
                <a:ext cx="4862947" cy="4288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4320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Analysis, supp.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GAN dissection[1,2]</a:t>
            </a:r>
          </a:p>
          <a:p>
            <a:pPr lvl="1"/>
            <a:r>
              <a:rPr lang="en-US" altLang="ko-KR" b="1" dirty="0"/>
              <a:t>Why use GAN dissection?</a:t>
            </a:r>
            <a:r>
              <a:rPr lang="en-US" altLang="ko-KR" dirty="0"/>
              <a:t> </a:t>
            </a:r>
            <a:r>
              <a:rPr lang="en-US" altLang="ko-KR" u="sng" dirty="0"/>
              <a:t>To disclose filters that retain incompatible knowledge after fine-tuning.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209ED-DAC3-4547-A664-8F31526EDCC3}"/>
              </a:ext>
            </a:extLst>
          </p:cNvPr>
          <p:cNvSpPr/>
          <p:nvPr/>
        </p:nvSpPr>
        <p:spPr>
          <a:xfrm>
            <a:off x="319500" y="5938779"/>
            <a:ext cx="1094958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Aditya Khosla, Aude Oliva, and Antonio Torralba, Network dissection: Quantifying interpretability of deep visual representations.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CVPR</a:t>
            </a:r>
            <a:r>
              <a:rPr lang="ko-KR" altLang="en-US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2017.</a:t>
            </a:r>
          </a:p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[2]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Jun-Yan Zhu, Hendrik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Strobelt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Joshua B Tenenbaum, William T Freeman, and Antonio Torralba. Gan dissection: Visualizing and understanding generative adversarial networks.,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ICLR 2019.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3BF60-D987-47D4-A7D7-1D3A4F92CE0D}"/>
              </a:ext>
            </a:extLst>
          </p:cNvPr>
          <p:cNvSpPr txBox="1"/>
          <p:nvPr/>
        </p:nvSpPr>
        <p:spPr>
          <a:xfrm>
            <a:off x="9564496" y="3763437"/>
            <a:ext cx="251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Figure from [2],</a:t>
            </a:r>
          </a:p>
          <a:p>
            <a:r>
              <a:rPr lang="en-US" altLang="ko-KR" dirty="0"/>
              <a:t>Detailed explanation at supp.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9F7595-0215-4D91-8739-28FEAF3C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" y="2420102"/>
            <a:ext cx="3334215" cy="18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E19B0-841B-4888-BD08-547D629A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0" y="2716585"/>
            <a:ext cx="5468113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65038-D4FF-48F2-BB0F-5C8917D9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30" y="3429000"/>
            <a:ext cx="4686954" cy="209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9CA432-C442-4702-A944-6EAFDD96F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9" y="3698759"/>
            <a:ext cx="5306165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2AD7AB-E966-47B9-A814-5EDAD5732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77" y="4568677"/>
            <a:ext cx="2600688" cy="314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D835F2-C6CC-4F48-8943-6B8A642E7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286" y="4645736"/>
            <a:ext cx="1838582" cy="181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F34885-AC59-464A-A189-8BA2128C3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30" y="4858074"/>
            <a:ext cx="5468114" cy="747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5545D5-8604-44F8-97E9-6183C4B88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3377" y="5614884"/>
            <a:ext cx="2048161" cy="323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CA4543-1958-4897-A39F-FEC0872A79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6813" y="2087911"/>
            <a:ext cx="5918190" cy="47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55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Analysis, supp.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GAN dissection[1,2]</a:t>
            </a:r>
          </a:p>
          <a:p>
            <a:pPr lvl="1"/>
            <a:r>
              <a:rPr lang="en-US" altLang="ko-KR" b="1" dirty="0"/>
              <a:t>Why use GAN dissection?</a:t>
            </a:r>
            <a:r>
              <a:rPr lang="en-US" altLang="ko-KR" dirty="0"/>
              <a:t> </a:t>
            </a:r>
            <a:r>
              <a:rPr lang="en-US" altLang="ko-KR" u="sng" dirty="0"/>
              <a:t>To disclose filters that retain incompatible knowledge after fine-tuning.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209ED-DAC3-4547-A664-8F31526EDCC3}"/>
              </a:ext>
            </a:extLst>
          </p:cNvPr>
          <p:cNvSpPr/>
          <p:nvPr/>
        </p:nvSpPr>
        <p:spPr>
          <a:xfrm>
            <a:off x="319500" y="5938779"/>
            <a:ext cx="1094958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Aditya Khosla, Aude Oliva, and Antonio Torralba, Network dissection: Quantifying interpretability of deep visual representations.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CVPR</a:t>
            </a:r>
            <a:r>
              <a:rPr lang="ko-KR" altLang="en-US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2017.</a:t>
            </a:r>
          </a:p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[2]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Jun-Yan Zhu, Hendrik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Strobelt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Joshua B Tenenbaum, William T Freeman, and Antonio Torralba. Gan dissection: Visualizing and understanding generative adversarial networks.,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ICLR 2019.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3BF60-D987-47D4-A7D7-1D3A4F92CE0D}"/>
              </a:ext>
            </a:extLst>
          </p:cNvPr>
          <p:cNvSpPr txBox="1"/>
          <p:nvPr/>
        </p:nvSpPr>
        <p:spPr>
          <a:xfrm>
            <a:off x="9564496" y="3763437"/>
            <a:ext cx="251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Figure from [2],</a:t>
            </a:r>
          </a:p>
          <a:p>
            <a:r>
              <a:rPr lang="en-US" altLang="ko-KR" dirty="0"/>
              <a:t>Detailed explanation at supp.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9F7595-0215-4D91-8739-28FEAF3C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0" y="2420102"/>
            <a:ext cx="3334215" cy="18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FE19B0-841B-4888-BD08-547D629A5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0" y="2716585"/>
            <a:ext cx="5468113" cy="771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65038-D4FF-48F2-BB0F-5C8917D9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30" y="3429000"/>
            <a:ext cx="4686954" cy="209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9CA432-C442-4702-A944-6EAFDD96F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9" y="3698759"/>
            <a:ext cx="5306165" cy="809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2AD7AB-E966-47B9-A814-5EDAD5732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77" y="4568677"/>
            <a:ext cx="2600688" cy="314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D835F2-C6CC-4F48-8943-6B8A642E7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286" y="4645736"/>
            <a:ext cx="1838582" cy="181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F34885-AC59-464A-A189-8BA2128C3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30" y="4858074"/>
            <a:ext cx="5468114" cy="747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5545D5-8604-44F8-97E9-6183C4B88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3377" y="5614884"/>
            <a:ext cx="2048161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6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Task: Few-shot (10-shot) image generation (FSIG)</a:t>
            </a:r>
            <a:endParaRPr lang="en-US" altLang="ko-KR" dirty="0"/>
          </a:p>
          <a:p>
            <a:pPr lvl="1"/>
            <a:r>
              <a:rPr lang="en-US" altLang="ko-KR" b="1" dirty="0"/>
              <a:t>Source generator (G</a:t>
            </a:r>
            <a:r>
              <a:rPr lang="en-US" altLang="ko-KR" b="1" baseline="-25000" dirty="0"/>
              <a:t>s</a:t>
            </a:r>
            <a:r>
              <a:rPr lang="en-US" altLang="ko-KR" b="1" dirty="0"/>
              <a:t>) is transferred to learn target generator (G</a:t>
            </a:r>
            <a:r>
              <a:rPr lang="en-US" altLang="ko-KR" b="1" baseline="-25000" dirty="0"/>
              <a:t>t</a:t>
            </a:r>
            <a:r>
              <a:rPr lang="en-US" altLang="ko-KR" b="1" dirty="0"/>
              <a:t>) with limited (10-shot) training examples.</a:t>
            </a:r>
          </a:p>
          <a:p>
            <a:pPr lvl="2"/>
            <a:r>
              <a:rPr lang="en-US" altLang="ko-KR" dirty="0"/>
              <a:t>Example: </a:t>
            </a:r>
            <a:r>
              <a:rPr lang="en-US" altLang="ko-KR" b="1" dirty="0"/>
              <a:t>LSUN-Church (source)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Sailboat (target)</a:t>
            </a:r>
          </a:p>
          <a:p>
            <a:pPr lvl="3"/>
            <a:r>
              <a:rPr lang="en-US" altLang="ko-KR" dirty="0"/>
              <a:t>Meaning: Adapt source image generator pretrained on LSUN-Church dataset (size: 126K), with few-shot (10-shot) target (Sailboat) samples.</a:t>
            </a:r>
            <a:endParaRPr lang="en-US" altLang="ko-KR" b="1" dirty="0"/>
          </a:p>
          <a:p>
            <a:pPr marL="887400" lvl="3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90AF1-42AC-4F89-9F6E-7DCDB616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07" y="3429000"/>
            <a:ext cx="3269586" cy="32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7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Problem Definition: Incompatible knowledge transfer</a:t>
            </a:r>
            <a:endParaRPr lang="en-US" altLang="ko-KR" dirty="0"/>
          </a:p>
          <a:p>
            <a:pPr lvl="1"/>
            <a:r>
              <a:rPr lang="en-US" altLang="ko-KR" dirty="0"/>
              <a:t>However, </a:t>
            </a:r>
            <a:r>
              <a:rPr lang="en-US" altLang="ko-KR" b="1" dirty="0"/>
              <a:t>existing SOTA methods (EWC[1], </a:t>
            </a:r>
            <a:r>
              <a:rPr lang="en-US" altLang="ko-KR" b="1" dirty="0" err="1"/>
              <a:t>AdAM</a:t>
            </a:r>
            <a:r>
              <a:rPr lang="en-US" altLang="ko-KR" b="1" dirty="0"/>
              <a:t>[2]) </a:t>
            </a:r>
            <a:r>
              <a:rPr lang="en-US" altLang="ko-KR" dirty="0"/>
              <a:t>show a phenomenon called </a:t>
            </a:r>
            <a:r>
              <a:rPr lang="en-US" altLang="ko-KR" b="1" dirty="0"/>
              <a:t>‘Incompatible knowledge transfer’.</a:t>
            </a:r>
            <a:endParaRPr lang="en-US" altLang="ko-KR" dirty="0"/>
          </a:p>
          <a:p>
            <a:pPr lvl="2"/>
            <a:r>
              <a:rPr lang="en-US" altLang="ko-KR" dirty="0"/>
              <a:t>Example: </a:t>
            </a:r>
            <a:r>
              <a:rPr lang="en-US" altLang="ko-KR" b="1" dirty="0"/>
              <a:t>LSUN-Church (source)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Sailboat (target)</a:t>
            </a:r>
          </a:p>
          <a:p>
            <a:pPr lvl="3"/>
            <a:r>
              <a:rPr lang="en-US" altLang="ko-KR" b="1" dirty="0"/>
              <a:t>Trees and buildings</a:t>
            </a:r>
            <a:r>
              <a:rPr lang="en-US" altLang="ko-KR" dirty="0"/>
              <a:t>, </a:t>
            </a:r>
            <a:r>
              <a:rPr lang="en-US" altLang="ko-KR" b="1" dirty="0"/>
              <a:t>which are incompatible with target (Sailboat) domain,</a:t>
            </a:r>
            <a:r>
              <a:rPr lang="en-US" altLang="ko-KR" dirty="0"/>
              <a:t> appear in Sailboat image generation.</a:t>
            </a:r>
          </a:p>
          <a:p>
            <a:pPr lvl="4"/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209ED-DAC3-4547-A664-8F31526EDCC3}"/>
              </a:ext>
            </a:extLst>
          </p:cNvPr>
          <p:cNvSpPr/>
          <p:nvPr/>
        </p:nvSpPr>
        <p:spPr>
          <a:xfrm>
            <a:off x="408708" y="6118219"/>
            <a:ext cx="1094958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Yijun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Li, Richard Zhang,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Jingwan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(Cynthia) Lu, and Eli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Shechtman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“Few-shot image generation with elastic weight consolidation”, </a:t>
            </a:r>
            <a:r>
              <a:rPr lang="en-US" altLang="ko-KR" sz="1200" b="1" i="1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NeurIPS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2020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en-US" altLang="ko-KR" sz="1200" b="1" i="1" kern="0" dirty="0">
              <a:solidFill>
                <a:srgbClr val="00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[2]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Yunqing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Zhao,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Keshigeyan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Chandrasegaran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Milad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Abdollahzadeh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and Ngai man Cheung. “Few-shot image generation via adaptation-aware kernel modulation”, </a:t>
            </a:r>
            <a:r>
              <a:rPr lang="en-US" altLang="ko-KR" sz="1200" b="1" i="1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NeurIPS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2022.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55A6AB-A140-4144-88FD-B5215E163974}"/>
              </a:ext>
            </a:extLst>
          </p:cNvPr>
          <p:cNvGrpSpPr/>
          <p:nvPr/>
        </p:nvGrpSpPr>
        <p:grpSpPr>
          <a:xfrm>
            <a:off x="2811149" y="3354010"/>
            <a:ext cx="6144703" cy="2664073"/>
            <a:chOff x="2482846" y="3429000"/>
            <a:chExt cx="6144703" cy="2664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ACFAAF-C25C-4717-BCA7-5A76A0C6EEF8}"/>
                </a:ext>
              </a:extLst>
            </p:cNvPr>
            <p:cNvSpPr txBox="1"/>
            <p:nvPr/>
          </p:nvSpPr>
          <p:spPr>
            <a:xfrm>
              <a:off x="2482846" y="5700862"/>
              <a:ext cx="13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Target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E7B6C06-8FE3-43D2-A495-9536311EEE65}"/>
                </a:ext>
              </a:extLst>
            </p:cNvPr>
            <p:cNvGrpSpPr/>
            <p:nvPr/>
          </p:nvGrpSpPr>
          <p:grpSpPr>
            <a:xfrm>
              <a:off x="2482846" y="3429000"/>
              <a:ext cx="6144703" cy="2664073"/>
              <a:chOff x="5928779" y="3527152"/>
              <a:chExt cx="6144703" cy="266407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C62D947-BEAD-42AC-BD49-82B82DF9C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7949" y="3527152"/>
                <a:ext cx="5325533" cy="2248984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887852D-F8B6-44D6-8BFF-4A3784C57DF1}"/>
                  </a:ext>
                </a:extLst>
              </p:cNvPr>
              <p:cNvSpPr/>
              <p:nvPr/>
            </p:nvSpPr>
            <p:spPr>
              <a:xfrm>
                <a:off x="6702215" y="4499592"/>
                <a:ext cx="355600" cy="7450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3C76A0E-9751-4782-BA93-171166E1538C}"/>
                  </a:ext>
                </a:extLst>
              </p:cNvPr>
              <p:cNvSpPr/>
              <p:nvPr/>
            </p:nvSpPr>
            <p:spPr>
              <a:xfrm>
                <a:off x="7865548" y="4042392"/>
                <a:ext cx="402999" cy="1202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13A1EA-A31E-47B1-A891-9E02BC3DCCD8}"/>
                  </a:ext>
                </a:extLst>
              </p:cNvPr>
              <p:cNvSpPr txBox="1"/>
              <p:nvPr/>
            </p:nvSpPr>
            <p:spPr>
              <a:xfrm>
                <a:off x="5928779" y="3644040"/>
                <a:ext cx="13885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Source 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4DE2DAA-B34A-4874-B66B-E76567648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740" y="5762380"/>
                <a:ext cx="4862947" cy="428845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1CDC2D4-9BF4-4118-A762-8976FA965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647" y="7014992"/>
            <a:ext cx="547763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9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What causes the ‘Incompatible knowledge transfer’ problem? </a:t>
            </a:r>
            <a:endParaRPr lang="en-US" altLang="ko-KR" dirty="0"/>
          </a:p>
          <a:p>
            <a:pPr lvl="1"/>
            <a:r>
              <a:rPr lang="en-US" altLang="ko-KR" dirty="0"/>
              <a:t>It is because </a:t>
            </a:r>
            <a:r>
              <a:rPr lang="en-US" altLang="ko-KR" b="1" dirty="0"/>
              <a:t>existing FSIG methods </a:t>
            </a:r>
          </a:p>
          <a:p>
            <a:pPr lvl="2"/>
            <a:r>
              <a:rPr lang="en-US" altLang="ko-KR" dirty="0"/>
              <a:t>Focus only on knowledge preservation of source domain</a:t>
            </a:r>
          </a:p>
          <a:p>
            <a:pPr lvl="2"/>
            <a:r>
              <a:rPr lang="en-US" altLang="ko-KR" b="1" dirty="0"/>
              <a:t>While failing to prevent the transfer of knowledge that is incompatible with the target domain.</a:t>
            </a:r>
          </a:p>
          <a:p>
            <a:pPr marL="0" indent="0">
              <a:buNone/>
            </a:pPr>
            <a:endParaRPr lang="en-US" altLang="ko-KR" b="1" dirty="0"/>
          </a:p>
          <a:p>
            <a:r>
              <a:rPr lang="en-US" altLang="ko-KR" b="1" dirty="0"/>
              <a:t>Therefore we present RICK (Removing In-Compatible Knowledge)</a:t>
            </a:r>
            <a:endParaRPr lang="en-US" altLang="ko-KR" dirty="0"/>
          </a:p>
          <a:p>
            <a:pPr lvl="1"/>
            <a:r>
              <a:rPr lang="en-US" altLang="ko-KR" dirty="0"/>
              <a:t>What is RICK?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b="1" dirty="0"/>
              <a:t>1. lightweight 2. filter-pruning based method</a:t>
            </a:r>
            <a:r>
              <a:rPr lang="en-US" altLang="ko-KR" dirty="0"/>
              <a:t> to remove filters that encode incompatible knowledge during FSIG adaptation.</a:t>
            </a:r>
          </a:p>
          <a:p>
            <a:pPr lvl="2"/>
            <a:r>
              <a:rPr lang="en-US" altLang="ko-KR" dirty="0"/>
              <a:t>How?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dirty="0"/>
              <a:t>select </a:t>
            </a:r>
            <a:r>
              <a:rPr lang="en-US" altLang="ko-KR" b="1" dirty="0"/>
              <a:t>‘filters with least estimated importance for adaptation’, </a:t>
            </a:r>
            <a:r>
              <a:rPr lang="en-US" altLang="ko-KR" dirty="0"/>
              <a:t>and apply </a:t>
            </a:r>
            <a:r>
              <a:rPr lang="en-US" altLang="ko-KR" b="1" dirty="0"/>
              <a:t>filter pruning </a:t>
            </a:r>
            <a:r>
              <a:rPr lang="en-US" altLang="ko-KR" dirty="0"/>
              <a:t>based on </a:t>
            </a:r>
            <a:r>
              <a:rPr lang="en-US" altLang="ko-KR" b="1" dirty="0"/>
              <a:t>importance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241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D496-A5F4-4FCB-9FD8-FCACCE631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spc="-300" dirty="0">
                <a:solidFill>
                  <a:srgbClr val="26336A"/>
                </a:solidFill>
                <a:latin typeface="+mn-lt"/>
                <a:ea typeface="+mn-ea"/>
                <a:cs typeface="+mn-cs"/>
              </a:rPr>
              <a:t>Analysis</a:t>
            </a:r>
            <a:endParaRPr lang="ko-KR" altLang="en-US" sz="5000" b="1" spc="-300" dirty="0">
              <a:solidFill>
                <a:srgbClr val="26336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E2B60-9097-40C2-A7FA-FF18EE35D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7FE5D-AD7F-4BD0-8253-90825DAAF0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FF89B1-6D62-4677-822A-7870BD46DC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4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Investigating incompatible knowledge</a:t>
            </a:r>
            <a:endParaRPr lang="en-US" altLang="ko-KR" dirty="0"/>
          </a:p>
          <a:p>
            <a:pPr lvl="1"/>
            <a:r>
              <a:rPr lang="en-US" altLang="ko-KR" dirty="0"/>
              <a:t>Prior SOTA methods becomes invalid when source and target domains are semantically distant (e.g., Human Face </a:t>
            </a:r>
            <a:r>
              <a:rPr lang="en-US" altLang="ko-KR" dirty="0">
                <a:sym typeface="Wingdings" panose="05000000000000000000" pitchFamily="2" charset="2"/>
              </a:rPr>
              <a:t> Cat Face)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Why? Assumption of ‘fine tuning can adapt the source generator to the target, such that irrelevant and incompatible source knowledge can be dropped or updated’ does not hold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It is also because prior methods mainly focused on knowledge preservation from the source </a:t>
            </a:r>
            <a:r>
              <a:rPr lang="en-US" altLang="ko-KR" b="1" dirty="0">
                <a:sym typeface="Wingdings" panose="05000000000000000000" pitchFamily="2" charset="2"/>
              </a:rPr>
              <a:t>(source aware)</a:t>
            </a:r>
            <a:r>
              <a:rPr lang="en-US" altLang="ko-KR" dirty="0">
                <a:sym typeface="Wingdings" panose="05000000000000000000" pitchFamily="2" charset="2"/>
              </a:rPr>
              <a:t>, while little attention on knowledge update </a:t>
            </a:r>
            <a:r>
              <a:rPr lang="en-US" altLang="ko-KR" b="1" dirty="0">
                <a:sym typeface="Wingdings" panose="05000000000000000000" pitchFamily="2" charset="2"/>
              </a:rPr>
              <a:t>(target aware)</a:t>
            </a:r>
          </a:p>
          <a:p>
            <a:pPr lvl="3"/>
            <a:r>
              <a:rPr lang="en-US" altLang="ko-KR" u="sng" dirty="0">
                <a:sym typeface="Wingdings" panose="05000000000000000000" pitchFamily="2" charset="2"/>
              </a:rPr>
              <a:t>To find what are </a:t>
            </a:r>
            <a:r>
              <a:rPr lang="en-US" altLang="ko-KR" b="1" u="sng" dirty="0">
                <a:sym typeface="Wingdings" panose="05000000000000000000" pitchFamily="2" charset="2"/>
              </a:rPr>
              <a:t>incompatible knowledge</a:t>
            </a:r>
            <a:r>
              <a:rPr lang="en-US" altLang="ko-KR" u="sng" dirty="0">
                <a:sym typeface="Wingdings" panose="05000000000000000000" pitchFamily="2" charset="2"/>
              </a:rPr>
              <a:t> in the generator, we use </a:t>
            </a:r>
            <a:r>
              <a:rPr lang="en-US" altLang="ko-KR" b="1" u="sng" dirty="0">
                <a:sym typeface="Wingdings" panose="05000000000000000000" pitchFamily="2" charset="2"/>
              </a:rPr>
              <a:t>GAN dissection</a:t>
            </a:r>
            <a:r>
              <a:rPr lang="en-US" altLang="ko-KR" u="sng" dirty="0">
                <a:sym typeface="Wingdings" panose="05000000000000000000" pitchFamily="2" charset="2"/>
              </a:rPr>
              <a:t>[1], and </a:t>
            </a:r>
            <a:r>
              <a:rPr lang="en-US" altLang="ko-KR" b="1" u="sng" dirty="0">
                <a:sym typeface="Wingdings" panose="05000000000000000000" pitchFamily="2" charset="2"/>
              </a:rPr>
              <a:t>importance probing (IP) method from [2].</a:t>
            </a:r>
            <a:endParaRPr lang="en-US" altLang="ko-KR" b="1" u="sng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039537-B9ED-41CD-8101-CB6C0F018377}"/>
              </a:ext>
            </a:extLst>
          </p:cNvPr>
          <p:cNvSpPr/>
          <p:nvPr/>
        </p:nvSpPr>
        <p:spPr>
          <a:xfrm>
            <a:off x="408708" y="5883015"/>
            <a:ext cx="1094958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Jun-Yan Zhu, Hendrik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Strobelt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Joshua B Tenenbaum, William T Freeman, and Antonio Torralba. Gan dissection: Visualizing and understanding generative adversarial networks.,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ICLR 2019.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[2]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Yunqing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Zhao,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Keshigeyan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Chandrasegaran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Milad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Abdollahzadeh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and Ngai man Cheung. Few-shot image generation via adaptation-aware kernel modulation. </a:t>
            </a:r>
            <a:r>
              <a:rPr lang="en-US" altLang="ko-KR" sz="1200" b="1" i="1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NeurIPS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305091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BEF45-8BAB-4FF6-B5D1-56230DA3478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A170CF-2AFC-42F7-84AF-8398CFE4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091755-EEC0-4746-928B-9C5F8184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228543-5E8E-44E2-8A6A-E6E5D59B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GAN dissection[1,2]</a:t>
            </a:r>
          </a:p>
          <a:p>
            <a:pPr lvl="1"/>
            <a:r>
              <a:rPr lang="en-US" altLang="ko-KR" dirty="0"/>
              <a:t>a framework that can identify correspondence between filters and </a:t>
            </a:r>
            <a:r>
              <a:rPr lang="en-US" altLang="ko-KR" u="sng" dirty="0"/>
              <a:t>the semantic segmentation of a particular object class (e.g., tree) across difference images.</a:t>
            </a:r>
          </a:p>
          <a:p>
            <a:pPr lvl="2"/>
            <a:r>
              <a:rPr lang="en-US" altLang="ko-KR" b="1" dirty="0"/>
              <a:t>Why use GAN dissection?</a:t>
            </a:r>
            <a:r>
              <a:rPr lang="en-US" altLang="ko-KR" dirty="0"/>
              <a:t> </a:t>
            </a:r>
            <a:r>
              <a:rPr lang="en-US" altLang="ko-KR" u="sng" dirty="0"/>
              <a:t>To disclose filters that retain incompatible knowledge after fine-tuning.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209ED-DAC3-4547-A664-8F31526EDCC3}"/>
              </a:ext>
            </a:extLst>
          </p:cNvPr>
          <p:cNvSpPr/>
          <p:nvPr/>
        </p:nvSpPr>
        <p:spPr>
          <a:xfrm>
            <a:off x="319500" y="5938779"/>
            <a:ext cx="1094958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[1]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Aditya Khosla, Aude Oliva, and Antonio Torralba, Network dissection: Quantifying interpretability of deep visual representations.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CVPR</a:t>
            </a:r>
            <a:r>
              <a:rPr lang="ko-KR" altLang="en-US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2017.</a:t>
            </a:r>
          </a:p>
          <a:p>
            <a:pPr marL="0" lvl="1" eaLnBrk="0" hangingPunct="0">
              <a:spcBef>
                <a:spcPts val="600"/>
              </a:spcBef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[2] David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Bau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Jun-Yan Zhu, Hendrik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Strobelt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Bolei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Zhou, Joshua B Tenenbaum, William T Freeman, and Antonio Torralba. Gan dissection: Visualizing and understanding generative adversarial networks., </a:t>
            </a:r>
            <a:r>
              <a:rPr lang="en-US" altLang="ko-KR" sz="1200" b="1" i="1" kern="0" dirty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ICLR 2019.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3BF60-D987-47D4-A7D7-1D3A4F92CE0D}"/>
              </a:ext>
            </a:extLst>
          </p:cNvPr>
          <p:cNvSpPr txBox="1"/>
          <p:nvPr/>
        </p:nvSpPr>
        <p:spPr>
          <a:xfrm>
            <a:off x="9621278" y="3990545"/>
            <a:ext cx="251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Figure from [2],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2305EF-451A-438A-941F-9C078BDA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09" y="2881335"/>
            <a:ext cx="2638373" cy="3057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AB60A-1A17-4EBE-B82E-4A43351DEA67}"/>
              </a:ext>
            </a:extLst>
          </p:cNvPr>
          <p:cNvSpPr txBox="1"/>
          <p:nvPr/>
        </p:nvSpPr>
        <p:spPr>
          <a:xfrm>
            <a:off x="914400" y="3713546"/>
            <a:ext cx="513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framework that views </a:t>
            </a:r>
            <a:r>
              <a:rPr lang="en-US" altLang="ko-KR" b="1" dirty="0"/>
              <a:t>each filter of CNN</a:t>
            </a:r>
            <a:r>
              <a:rPr lang="en-US" altLang="ko-KR" dirty="0"/>
              <a:t> as </a:t>
            </a:r>
            <a:r>
              <a:rPr lang="en-US" altLang="ko-KR" b="1" dirty="0"/>
              <a:t>encoding of a specific part of knowledge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469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8093</TotalTime>
  <Words>2258</Words>
  <Application>Microsoft Office PowerPoint</Application>
  <PresentationFormat>와이드스크린</PresentationFormat>
  <Paragraphs>256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넥슨 풋볼고딕 L</vt:lpstr>
      <vt:lpstr>Malgun Gothic</vt:lpstr>
      <vt:lpstr>Malgun Gothic</vt:lpstr>
      <vt:lpstr>Arial</vt:lpstr>
      <vt:lpstr>Wingdings</vt:lpstr>
      <vt:lpstr>Office 테마</vt:lpstr>
      <vt:lpstr>Exploring Incompatible Knowledge Transfer in Few-shot Image Generation    Yunqing Zhao1        Chao Du2        Milad Abdollahzadeh1        Tianyu Pang2   Min Lin2    Shuicheng Yan2    Ngai-Man Cheung1   1Singapore University of Technology and Design (SUTD)  2Sea AI Lab</vt:lpstr>
      <vt:lpstr>PowerPoint 프레젠테이션</vt:lpstr>
      <vt:lpstr>Introduction</vt:lpstr>
      <vt:lpstr>Introduction</vt:lpstr>
      <vt:lpstr>Introduction</vt:lpstr>
      <vt:lpstr>Introduction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Method</vt:lpstr>
      <vt:lpstr>Method</vt:lpstr>
      <vt:lpstr>Method</vt:lpstr>
      <vt:lpstr>Method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Conclusion</vt:lpstr>
      <vt:lpstr>wysgene19@khu.ac.kr</vt:lpstr>
      <vt:lpstr>Introduction, supp.</vt:lpstr>
      <vt:lpstr>Analysis, supp.</vt:lpstr>
      <vt:lpstr>Analysis, supp.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2017104000@office.khu.ac.kr</dc:creator>
  <cp:lastModifiedBy>원영섭원영섭</cp:lastModifiedBy>
  <cp:revision>1088</cp:revision>
  <dcterms:created xsi:type="dcterms:W3CDTF">2021-05-13T07:44:25Z</dcterms:created>
  <dcterms:modified xsi:type="dcterms:W3CDTF">2024-07-16T03:14:35Z</dcterms:modified>
</cp:coreProperties>
</file>